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enao Sans Serif" charset="1" panose="00000000000000000000"/>
      <p:regular r:id="rId10"/>
    </p:embeddedFont>
    <p:embeddedFont>
      <p:font typeface="Times New Roman" charset="1" panose="02030502070405020303"/>
      <p:regular r:id="rId11"/>
    </p:embeddedFont>
    <p:embeddedFont>
      <p:font typeface="Times New Roman Bold" charset="1" panose="02030802070405020303"/>
      <p:regular r:id="rId12"/>
    </p:embeddedFont>
    <p:embeddedFont>
      <p:font typeface="Times New Roman Italics" charset="1" panose="02030502070405090303"/>
      <p:regular r:id="rId13"/>
    </p:embeddedFont>
    <p:embeddedFont>
      <p:font typeface="Times New Roman Bold Italics" charset="1" panose="02030802070405090303"/>
      <p:regular r:id="rId14"/>
    </p:embeddedFont>
    <p:embeddedFont>
      <p:font typeface="Times New Roman Medium" charset="1" panose="02030502070405020303"/>
      <p:regular r:id="rId15"/>
    </p:embeddedFont>
    <p:embeddedFont>
      <p:font typeface="Times New Roman Medium Italics" charset="1" panose="02030502070405090303"/>
      <p:regular r:id="rId16"/>
    </p:embeddedFont>
    <p:embeddedFont>
      <p:font typeface="Times New Roman Semi-Bold" charset="1" panose="02030702070405020303"/>
      <p:regular r:id="rId17"/>
    </p:embeddedFont>
    <p:embeddedFont>
      <p:font typeface="Times New Roman Semi-Bold Italics" charset="1" panose="02030702070405090303"/>
      <p:regular r:id="rId18"/>
    </p:embeddedFont>
    <p:embeddedFont>
      <p:font typeface="Times New Roman Ultra-Bold" charset="1" panose="02030902070405020303"/>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52" Target="slides/slide2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https://crawlee.dev/docs/introduction" TargetMode="External" Type="http://schemas.openxmlformats.org/officeDocument/2006/relationships/hyperlink"/></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grpSp>
        <p:nvGrpSpPr>
          <p:cNvPr name="Group 2" id="2"/>
          <p:cNvGrpSpPr/>
          <p:nvPr/>
        </p:nvGrpSpPr>
        <p:grpSpPr>
          <a:xfrm rot="0">
            <a:off x="3046592" y="2025773"/>
            <a:ext cx="12162895" cy="7088864"/>
            <a:chOff x="0" y="0"/>
            <a:chExt cx="2500729" cy="1457492"/>
          </a:xfrm>
        </p:grpSpPr>
        <p:sp>
          <p:nvSpPr>
            <p:cNvPr name="Freeform 3" id="3"/>
            <p:cNvSpPr/>
            <p:nvPr/>
          </p:nvSpPr>
          <p:spPr>
            <a:xfrm flipH="false" flipV="false" rot="0">
              <a:off x="0" y="0"/>
              <a:ext cx="2500729" cy="1457492"/>
            </a:xfrm>
            <a:custGeom>
              <a:avLst/>
              <a:gdLst/>
              <a:ahLst/>
              <a:cxnLst/>
              <a:rect r="r" b="b" t="t" l="l"/>
              <a:pathLst>
                <a:path h="1457492" w="2500729">
                  <a:moveTo>
                    <a:pt x="0" y="0"/>
                  </a:moveTo>
                  <a:lnTo>
                    <a:pt x="2500729" y="0"/>
                  </a:lnTo>
                  <a:lnTo>
                    <a:pt x="2500729" y="1457492"/>
                  </a:lnTo>
                  <a:lnTo>
                    <a:pt x="0" y="1457492"/>
                  </a:lnTo>
                  <a:close/>
                </a:path>
              </a:pathLst>
            </a:custGeom>
            <a:solidFill>
              <a:srgbClr val="FFFFFF"/>
            </a:solidFill>
          </p:spPr>
        </p:sp>
        <p:sp>
          <p:nvSpPr>
            <p:cNvPr name="TextBox 4" id="4"/>
            <p:cNvSpPr txBox="true"/>
            <p:nvPr/>
          </p:nvSpPr>
          <p:spPr>
            <a:xfrm>
              <a:off x="0" y="-28575"/>
              <a:ext cx="2500729" cy="1486067"/>
            </a:xfrm>
            <a:prstGeom prst="rect">
              <a:avLst/>
            </a:prstGeom>
          </p:spPr>
          <p:txBody>
            <a:bodyPr anchor="ctr" rtlCol="false" tIns="65074" lIns="65074" bIns="65074" rIns="65074"/>
            <a:lstStyle/>
            <a:p>
              <a:pPr algn="ctr">
                <a:lnSpc>
                  <a:spcPts val="1885"/>
                </a:lnSpc>
              </a:pPr>
            </a:p>
          </p:txBody>
        </p:sp>
      </p:grpSp>
      <p:sp>
        <p:nvSpPr>
          <p:cNvPr name="TextBox 5" id="5"/>
          <p:cNvSpPr txBox="true"/>
          <p:nvPr/>
        </p:nvSpPr>
        <p:spPr>
          <a:xfrm rot="0">
            <a:off x="3046592" y="2316454"/>
            <a:ext cx="12162895" cy="6350508"/>
          </a:xfrm>
          <a:prstGeom prst="rect">
            <a:avLst/>
          </a:prstGeom>
        </p:spPr>
        <p:txBody>
          <a:bodyPr anchor="t" rtlCol="false" tIns="0" lIns="0" bIns="0" rIns="0">
            <a:spAutoFit/>
          </a:bodyPr>
          <a:lstStyle/>
          <a:p>
            <a:pPr algn="ctr">
              <a:lnSpc>
                <a:spcPts val="3530"/>
              </a:lnSpc>
            </a:pPr>
            <a:r>
              <a:rPr lang="en-US" sz="3299">
                <a:solidFill>
                  <a:srgbClr val="2D3B44"/>
                </a:solidFill>
                <a:latin typeface="Times New Roman"/>
              </a:rPr>
              <a:t>INDUSTRY PROJECT PRESENTATION </a:t>
            </a:r>
          </a:p>
          <a:p>
            <a:pPr algn="ctr">
              <a:lnSpc>
                <a:spcPts val="3530"/>
              </a:lnSpc>
            </a:pPr>
          </a:p>
          <a:p>
            <a:pPr algn="ctr">
              <a:lnSpc>
                <a:spcPts val="3530"/>
              </a:lnSpc>
            </a:pPr>
            <a:r>
              <a:rPr lang="en-US" sz="3299">
                <a:solidFill>
                  <a:srgbClr val="2D3B44"/>
                </a:solidFill>
                <a:latin typeface="Times New Roman"/>
              </a:rPr>
              <a:t>On</a:t>
            </a:r>
          </a:p>
          <a:p>
            <a:pPr algn="ctr">
              <a:lnSpc>
                <a:spcPts val="3530"/>
              </a:lnSpc>
            </a:pPr>
          </a:p>
          <a:p>
            <a:pPr algn="ctr">
              <a:lnSpc>
                <a:spcPts val="3530"/>
              </a:lnSpc>
            </a:pPr>
            <a:r>
              <a:rPr lang="en-US" sz="3299">
                <a:solidFill>
                  <a:srgbClr val="2D3B44"/>
                </a:solidFill>
                <a:latin typeface="Times New Roman"/>
              </a:rPr>
              <a:t>travel rate scraping</a:t>
            </a:r>
          </a:p>
          <a:p>
            <a:pPr algn="ctr">
              <a:lnSpc>
                <a:spcPts val="3530"/>
              </a:lnSpc>
            </a:pPr>
            <a:r>
              <a:rPr lang="en-US" sz="3299">
                <a:solidFill>
                  <a:srgbClr val="2D3B44"/>
                </a:solidFill>
                <a:latin typeface="Times New Roman"/>
              </a:rPr>
              <a:t>By</a:t>
            </a:r>
          </a:p>
          <a:p>
            <a:pPr algn="ctr">
              <a:lnSpc>
                <a:spcPts val="3530"/>
              </a:lnSpc>
            </a:pPr>
            <a:r>
              <a:rPr lang="en-US" sz="3299">
                <a:solidFill>
                  <a:srgbClr val="2D3B44"/>
                </a:solidFill>
                <a:latin typeface="Times New Roman"/>
              </a:rPr>
              <a:t>Patel Nirva Nileshkumar (20162101014)</a:t>
            </a:r>
          </a:p>
          <a:p>
            <a:pPr algn="ctr">
              <a:lnSpc>
                <a:spcPts val="3530"/>
              </a:lnSpc>
            </a:pPr>
          </a:p>
          <a:p>
            <a:pPr algn="ctr">
              <a:lnSpc>
                <a:spcPts val="3530"/>
              </a:lnSpc>
            </a:pPr>
            <a:r>
              <a:rPr lang="en-US" sz="3299">
                <a:solidFill>
                  <a:srgbClr val="2D3B44"/>
                </a:solidFill>
                <a:latin typeface="Times New Roman"/>
              </a:rPr>
              <a:t>Under the guidance of Mr. Pratik Patel, Prof. Ravindra Patel</a:t>
            </a:r>
          </a:p>
          <a:p>
            <a:pPr algn="ctr">
              <a:lnSpc>
                <a:spcPts val="3530"/>
              </a:lnSpc>
            </a:pPr>
          </a:p>
          <a:p>
            <a:pPr algn="ctr">
              <a:lnSpc>
                <a:spcPts val="3530"/>
              </a:lnSpc>
            </a:pPr>
            <a:r>
              <a:rPr lang="en-US" sz="3299">
                <a:solidFill>
                  <a:srgbClr val="2D3B44"/>
                </a:solidFill>
                <a:latin typeface="Times New Roman Bold"/>
              </a:rPr>
              <a:t>Institute of Computer Technology, Ganpat University</a:t>
            </a:r>
          </a:p>
          <a:p>
            <a:pPr algn="ctr">
              <a:lnSpc>
                <a:spcPts val="3530"/>
              </a:lnSpc>
            </a:pPr>
          </a:p>
          <a:p>
            <a:pPr algn="ctr">
              <a:lnSpc>
                <a:spcPts val="3530"/>
              </a:lnSpc>
            </a:pPr>
            <a:r>
              <a:rPr lang="en-US" sz="3299">
                <a:solidFill>
                  <a:srgbClr val="2D3B44"/>
                </a:solidFill>
                <a:latin typeface="Times New Roman"/>
              </a:rPr>
              <a:t>Date: 12 th May</a:t>
            </a:r>
          </a:p>
          <a:p>
            <a:pPr algn="ctr">
              <a:lnSpc>
                <a:spcPts val="3530"/>
              </a:lnSpc>
            </a:pPr>
          </a:p>
        </p:txBody>
      </p:sp>
      <p:sp>
        <p:nvSpPr>
          <p:cNvPr name="Freeform 6" id="6"/>
          <p:cNvSpPr/>
          <p:nvPr/>
        </p:nvSpPr>
        <p:spPr>
          <a:xfrm flipH="false" flipV="false" rot="0">
            <a:off x="13258303" y="0"/>
            <a:ext cx="5029697" cy="1304696"/>
          </a:xfrm>
          <a:custGeom>
            <a:avLst/>
            <a:gdLst/>
            <a:ahLst/>
            <a:cxnLst/>
            <a:rect r="r" b="b" t="t" l="l"/>
            <a:pathLst>
              <a:path h="1304696" w="5029697">
                <a:moveTo>
                  <a:pt x="0" y="0"/>
                </a:moveTo>
                <a:lnTo>
                  <a:pt x="5029697" y="0"/>
                </a:lnTo>
                <a:lnTo>
                  <a:pt x="5029697" y="1304696"/>
                </a:lnTo>
                <a:lnTo>
                  <a:pt x="0" y="1304696"/>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312665" y="281288"/>
            <a:ext cx="14729082" cy="2154128"/>
          </a:xfrm>
          <a:custGeom>
            <a:avLst/>
            <a:gdLst/>
            <a:ahLst/>
            <a:cxnLst/>
            <a:rect r="r" b="b" t="t" l="l"/>
            <a:pathLst>
              <a:path h="2154128" w="14729082">
                <a:moveTo>
                  <a:pt x="0" y="0"/>
                </a:moveTo>
                <a:lnTo>
                  <a:pt x="14729082" y="0"/>
                </a:lnTo>
                <a:lnTo>
                  <a:pt x="14729082"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3312665" y="546551"/>
            <a:ext cx="14470349" cy="1492763"/>
            <a:chOff x="0" y="0"/>
            <a:chExt cx="3939507" cy="406400"/>
          </a:xfrm>
        </p:grpSpPr>
        <p:sp>
          <p:nvSpPr>
            <p:cNvPr name="Freeform 4" id="4"/>
            <p:cNvSpPr/>
            <p:nvPr/>
          </p:nvSpPr>
          <p:spPr>
            <a:xfrm flipH="false" flipV="false" rot="0">
              <a:off x="0" y="0"/>
              <a:ext cx="3939507" cy="406400"/>
            </a:xfrm>
            <a:custGeom>
              <a:avLst/>
              <a:gdLst/>
              <a:ahLst/>
              <a:cxnLst/>
              <a:rect r="r" b="b" t="t" l="l"/>
              <a:pathLst>
                <a:path h="406400" w="3939507">
                  <a:moveTo>
                    <a:pt x="3736307" y="0"/>
                  </a:moveTo>
                  <a:cubicBezTo>
                    <a:pt x="3848531" y="0"/>
                    <a:pt x="3939507" y="90976"/>
                    <a:pt x="3939507" y="203200"/>
                  </a:cubicBezTo>
                  <a:cubicBezTo>
                    <a:pt x="3939507" y="315424"/>
                    <a:pt x="3848531" y="406400"/>
                    <a:pt x="3736307"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939507" cy="434975"/>
            </a:xfrm>
            <a:prstGeom prst="rect">
              <a:avLst/>
            </a:prstGeom>
          </p:spPr>
          <p:txBody>
            <a:bodyPr anchor="ctr" rtlCol="false" tIns="50800" lIns="50800" bIns="50800" rIns="50800"/>
            <a:lstStyle/>
            <a:p>
              <a:pPr algn="ctr">
                <a:lnSpc>
                  <a:spcPts val="1885"/>
                </a:lnSpc>
              </a:pPr>
            </a:p>
          </p:txBody>
        </p:sp>
      </p:grpSp>
      <p:sp>
        <p:nvSpPr>
          <p:cNvPr name="TextBox 6" id="6"/>
          <p:cNvSpPr txBox="true"/>
          <p:nvPr/>
        </p:nvSpPr>
        <p:spPr>
          <a:xfrm rot="0">
            <a:off x="1763600" y="2159191"/>
            <a:ext cx="15925167" cy="1409826"/>
          </a:xfrm>
          <a:prstGeom prst="rect">
            <a:avLst/>
          </a:prstGeom>
        </p:spPr>
        <p:txBody>
          <a:bodyPr anchor="t" rtlCol="false" tIns="0" lIns="0" bIns="0" rIns="0">
            <a:spAutoFit/>
          </a:bodyPr>
          <a:lstStyle/>
          <a:p>
            <a:pPr algn="l">
              <a:lnSpc>
                <a:spcPts val="5684"/>
              </a:lnSpc>
            </a:pPr>
            <a:r>
              <a:rPr lang="en-US" sz="2800" spc="70">
                <a:solidFill>
                  <a:srgbClr val="2D3B44"/>
                </a:solidFill>
                <a:latin typeface="Times New Roman Medium"/>
              </a:rPr>
              <a:t>Crawlee (Playwright): Node.js library for web scraping, providing robust automation capabilities for extracting flight data from B2B and B2C travel websites. </a:t>
            </a:r>
          </a:p>
        </p:txBody>
      </p:sp>
      <p:sp>
        <p:nvSpPr>
          <p:cNvPr name="TextBox 7" id="7"/>
          <p:cNvSpPr txBox="true"/>
          <p:nvPr/>
        </p:nvSpPr>
        <p:spPr>
          <a:xfrm rot="0">
            <a:off x="771987" y="898612"/>
            <a:ext cx="10385697" cy="881380"/>
          </a:xfrm>
          <a:prstGeom prst="rect">
            <a:avLst/>
          </a:prstGeom>
        </p:spPr>
        <p:txBody>
          <a:bodyPr anchor="t" rtlCol="false" tIns="0" lIns="0" bIns="0" rIns="0">
            <a:spAutoFit/>
          </a:bodyPr>
          <a:lstStyle/>
          <a:p>
            <a:pPr algn="l">
              <a:lnSpc>
                <a:spcPts val="5885"/>
              </a:lnSpc>
            </a:pPr>
            <a:r>
              <a:rPr lang="en-US" sz="5500">
                <a:solidFill>
                  <a:srgbClr val="5A798F"/>
                </a:solidFill>
                <a:latin typeface="Times New Roman Semi-Bold"/>
              </a:rPr>
              <a:t>TOOLS &amp; TECHNOLOGIES </a:t>
            </a:r>
          </a:p>
        </p:txBody>
      </p:sp>
      <p:sp>
        <p:nvSpPr>
          <p:cNvPr name="Freeform 8" id="8"/>
          <p:cNvSpPr/>
          <p:nvPr/>
        </p:nvSpPr>
        <p:spPr>
          <a:xfrm flipH="false" flipV="false" rot="0">
            <a:off x="771987" y="2435416"/>
            <a:ext cx="394483" cy="394483"/>
          </a:xfrm>
          <a:custGeom>
            <a:avLst/>
            <a:gdLst/>
            <a:ahLst/>
            <a:cxnLst/>
            <a:rect r="r" b="b" t="t" l="l"/>
            <a:pathLst>
              <a:path h="394483" w="394483">
                <a:moveTo>
                  <a:pt x="0" y="0"/>
                </a:moveTo>
                <a:lnTo>
                  <a:pt x="394483" y="0"/>
                </a:lnTo>
                <a:lnTo>
                  <a:pt x="394483" y="394484"/>
                </a:lnTo>
                <a:lnTo>
                  <a:pt x="0" y="3944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763600" y="3646185"/>
            <a:ext cx="15925167" cy="1409826"/>
          </a:xfrm>
          <a:prstGeom prst="rect">
            <a:avLst/>
          </a:prstGeom>
        </p:spPr>
        <p:txBody>
          <a:bodyPr anchor="t" rtlCol="false" tIns="0" lIns="0" bIns="0" rIns="0">
            <a:spAutoFit/>
          </a:bodyPr>
          <a:lstStyle/>
          <a:p>
            <a:pPr algn="l">
              <a:lnSpc>
                <a:spcPts val="5684"/>
              </a:lnSpc>
            </a:pPr>
            <a:r>
              <a:rPr lang="en-US" sz="2800" spc="70">
                <a:solidFill>
                  <a:srgbClr val="2D3B44"/>
                </a:solidFill>
                <a:latin typeface="Times New Roman Medium"/>
              </a:rPr>
              <a:t>MySQL: Relational database management system chosen for storing and managing scraped flight data efficiently. </a:t>
            </a:r>
          </a:p>
        </p:txBody>
      </p:sp>
      <p:sp>
        <p:nvSpPr>
          <p:cNvPr name="TextBox 10" id="10"/>
          <p:cNvSpPr txBox="true"/>
          <p:nvPr/>
        </p:nvSpPr>
        <p:spPr>
          <a:xfrm rot="0">
            <a:off x="1763600" y="4949928"/>
            <a:ext cx="15925167" cy="2124201"/>
          </a:xfrm>
          <a:prstGeom prst="rect">
            <a:avLst/>
          </a:prstGeom>
        </p:spPr>
        <p:txBody>
          <a:bodyPr anchor="t" rtlCol="false" tIns="0" lIns="0" bIns="0" rIns="0">
            <a:spAutoFit/>
          </a:bodyPr>
          <a:lstStyle/>
          <a:p>
            <a:pPr algn="l">
              <a:lnSpc>
                <a:spcPts val="5684"/>
              </a:lnSpc>
            </a:pPr>
            <a:r>
              <a:rPr lang="en-US" sz="2800" spc="70">
                <a:solidFill>
                  <a:srgbClr val="2D3B44"/>
                </a:solidFill>
                <a:latin typeface="Times New Roman Medium"/>
              </a:rPr>
              <a:t>Next.js: React framework utilized for frontend dashboard development, offering server-side rendering and client-side routing capabilities for creating interactive and responsive web applications. </a:t>
            </a:r>
          </a:p>
        </p:txBody>
      </p:sp>
      <p:sp>
        <p:nvSpPr>
          <p:cNvPr name="TextBox 11" id="11"/>
          <p:cNvSpPr txBox="true"/>
          <p:nvPr/>
        </p:nvSpPr>
        <p:spPr>
          <a:xfrm rot="0">
            <a:off x="1763600" y="6969354"/>
            <a:ext cx="15925167" cy="1409826"/>
          </a:xfrm>
          <a:prstGeom prst="rect">
            <a:avLst/>
          </a:prstGeom>
        </p:spPr>
        <p:txBody>
          <a:bodyPr anchor="t" rtlCol="false" tIns="0" lIns="0" bIns="0" rIns="0">
            <a:spAutoFit/>
          </a:bodyPr>
          <a:lstStyle/>
          <a:p>
            <a:pPr algn="l">
              <a:lnSpc>
                <a:spcPts val="5684"/>
              </a:lnSpc>
            </a:pPr>
            <a:r>
              <a:rPr lang="en-US" sz="2800" spc="70">
                <a:solidFill>
                  <a:srgbClr val="2D3B44"/>
                </a:solidFill>
                <a:latin typeface="Times New Roman Medium"/>
              </a:rPr>
              <a:t>Express.js: Backend framework employed for developing API endpoints to interact with the MySQL database, facilitating CRUD operations for retrieving, updating, and deleting flight data. </a:t>
            </a:r>
          </a:p>
        </p:txBody>
      </p:sp>
      <p:sp>
        <p:nvSpPr>
          <p:cNvPr name="Freeform 12" id="12"/>
          <p:cNvSpPr/>
          <p:nvPr/>
        </p:nvSpPr>
        <p:spPr>
          <a:xfrm flipH="false" flipV="false" rot="0">
            <a:off x="831458" y="3922410"/>
            <a:ext cx="394483" cy="394483"/>
          </a:xfrm>
          <a:custGeom>
            <a:avLst/>
            <a:gdLst/>
            <a:ahLst/>
            <a:cxnLst/>
            <a:rect r="r" b="b" t="t" l="l"/>
            <a:pathLst>
              <a:path h="394483" w="394483">
                <a:moveTo>
                  <a:pt x="0" y="0"/>
                </a:moveTo>
                <a:lnTo>
                  <a:pt x="394484" y="0"/>
                </a:lnTo>
                <a:lnTo>
                  <a:pt x="394484" y="394483"/>
                </a:lnTo>
                <a:lnTo>
                  <a:pt x="0" y="3944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31458" y="5226153"/>
            <a:ext cx="394483" cy="394483"/>
          </a:xfrm>
          <a:custGeom>
            <a:avLst/>
            <a:gdLst/>
            <a:ahLst/>
            <a:cxnLst/>
            <a:rect r="r" b="b" t="t" l="l"/>
            <a:pathLst>
              <a:path h="394483" w="394483">
                <a:moveTo>
                  <a:pt x="0" y="0"/>
                </a:moveTo>
                <a:lnTo>
                  <a:pt x="394484" y="0"/>
                </a:lnTo>
                <a:lnTo>
                  <a:pt x="394484" y="394483"/>
                </a:lnTo>
                <a:lnTo>
                  <a:pt x="0" y="3944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831458" y="7229312"/>
            <a:ext cx="394483" cy="394483"/>
          </a:xfrm>
          <a:custGeom>
            <a:avLst/>
            <a:gdLst/>
            <a:ahLst/>
            <a:cxnLst/>
            <a:rect r="r" b="b" t="t" l="l"/>
            <a:pathLst>
              <a:path h="394483" w="394483">
                <a:moveTo>
                  <a:pt x="0" y="0"/>
                </a:moveTo>
                <a:lnTo>
                  <a:pt x="394484" y="0"/>
                </a:lnTo>
                <a:lnTo>
                  <a:pt x="394484" y="394484"/>
                </a:lnTo>
                <a:lnTo>
                  <a:pt x="0" y="3944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831458" y="8691499"/>
            <a:ext cx="394483" cy="394483"/>
          </a:xfrm>
          <a:custGeom>
            <a:avLst/>
            <a:gdLst/>
            <a:ahLst/>
            <a:cxnLst/>
            <a:rect r="r" b="b" t="t" l="l"/>
            <a:pathLst>
              <a:path h="394483" w="394483">
                <a:moveTo>
                  <a:pt x="0" y="0"/>
                </a:moveTo>
                <a:lnTo>
                  <a:pt x="394484" y="0"/>
                </a:lnTo>
                <a:lnTo>
                  <a:pt x="394484" y="394484"/>
                </a:lnTo>
                <a:lnTo>
                  <a:pt x="0" y="3944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1763600" y="8415274"/>
            <a:ext cx="15925167" cy="1409826"/>
          </a:xfrm>
          <a:prstGeom prst="rect">
            <a:avLst/>
          </a:prstGeom>
        </p:spPr>
        <p:txBody>
          <a:bodyPr anchor="t" rtlCol="false" tIns="0" lIns="0" bIns="0" rIns="0">
            <a:spAutoFit/>
          </a:bodyPr>
          <a:lstStyle/>
          <a:p>
            <a:pPr algn="l">
              <a:lnSpc>
                <a:spcPts val="5684"/>
              </a:lnSpc>
            </a:pPr>
            <a:r>
              <a:rPr lang="en-US" sz="2800" spc="70">
                <a:solidFill>
                  <a:srgbClr val="2D3B44"/>
                </a:solidFill>
                <a:latin typeface="Times New Roman Medium"/>
              </a:rPr>
              <a:t>JSON: File storage format utilized for storing request body data, which is then utilized in Crawlee for customization and configuration of scraping tasks.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4923166" y="265601"/>
            <a:ext cx="14729082" cy="2154128"/>
          </a:xfrm>
          <a:custGeom>
            <a:avLst/>
            <a:gdLst/>
            <a:ahLst/>
            <a:cxnLst/>
            <a:rect r="r" b="b" t="t" l="l"/>
            <a:pathLst>
              <a:path h="2154128" w="14729082">
                <a:moveTo>
                  <a:pt x="0" y="0"/>
                </a:moveTo>
                <a:lnTo>
                  <a:pt x="14729081" y="0"/>
                </a:lnTo>
                <a:lnTo>
                  <a:pt x="14729081"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2719555" y="599233"/>
            <a:ext cx="12078846" cy="1486864"/>
            <a:chOff x="0" y="0"/>
            <a:chExt cx="3288428" cy="404794"/>
          </a:xfrm>
        </p:grpSpPr>
        <p:sp>
          <p:nvSpPr>
            <p:cNvPr name="Freeform 4" id="4"/>
            <p:cNvSpPr/>
            <p:nvPr/>
          </p:nvSpPr>
          <p:spPr>
            <a:xfrm flipH="false" flipV="false" rot="0">
              <a:off x="0" y="0"/>
              <a:ext cx="3288428" cy="404794"/>
            </a:xfrm>
            <a:custGeom>
              <a:avLst/>
              <a:gdLst/>
              <a:ahLst/>
              <a:cxnLst/>
              <a:rect r="r" b="b" t="t" l="l"/>
              <a:pathLst>
                <a:path h="404794" w="3288428">
                  <a:moveTo>
                    <a:pt x="3085228" y="0"/>
                  </a:moveTo>
                  <a:cubicBezTo>
                    <a:pt x="3197452" y="0"/>
                    <a:pt x="3288428" y="90616"/>
                    <a:pt x="3288428" y="202397"/>
                  </a:cubicBezTo>
                  <a:cubicBezTo>
                    <a:pt x="3288428" y="314178"/>
                    <a:pt x="3197452" y="404794"/>
                    <a:pt x="3085228" y="404794"/>
                  </a:cubicBezTo>
                  <a:lnTo>
                    <a:pt x="203200" y="404794"/>
                  </a:lnTo>
                  <a:cubicBezTo>
                    <a:pt x="90976" y="404794"/>
                    <a:pt x="0" y="314178"/>
                    <a:pt x="0" y="202397"/>
                  </a:cubicBezTo>
                  <a:cubicBezTo>
                    <a:pt x="0" y="90616"/>
                    <a:pt x="90976" y="0"/>
                    <a:pt x="203200" y="0"/>
                  </a:cubicBezTo>
                  <a:close/>
                </a:path>
              </a:pathLst>
            </a:custGeom>
            <a:solidFill>
              <a:srgbClr val="FFFFFF"/>
            </a:solidFill>
          </p:spPr>
        </p:sp>
        <p:sp>
          <p:nvSpPr>
            <p:cNvPr name="TextBox 5" id="5"/>
            <p:cNvSpPr txBox="true"/>
            <p:nvPr/>
          </p:nvSpPr>
          <p:spPr>
            <a:xfrm>
              <a:off x="0" y="-28575"/>
              <a:ext cx="3288428" cy="433369"/>
            </a:xfrm>
            <a:prstGeom prst="rect">
              <a:avLst/>
            </a:prstGeom>
          </p:spPr>
          <p:txBody>
            <a:bodyPr anchor="ctr" rtlCol="false" tIns="50800" lIns="50800" bIns="50800" rIns="50800"/>
            <a:lstStyle/>
            <a:p>
              <a:pPr algn="ctr">
                <a:lnSpc>
                  <a:spcPts val="1885"/>
                </a:lnSpc>
              </a:pPr>
            </a:p>
          </p:txBody>
        </p:sp>
      </p:grpSp>
      <p:sp>
        <p:nvSpPr>
          <p:cNvPr name="TextBox 6" id="6"/>
          <p:cNvSpPr txBox="true"/>
          <p:nvPr/>
        </p:nvSpPr>
        <p:spPr>
          <a:xfrm rot="0">
            <a:off x="739999" y="2332584"/>
            <a:ext cx="16258162" cy="7026910"/>
          </a:xfrm>
          <a:prstGeom prst="rect">
            <a:avLst/>
          </a:prstGeom>
        </p:spPr>
        <p:txBody>
          <a:bodyPr anchor="t" rtlCol="false" tIns="0" lIns="0" bIns="0" rIns="0">
            <a:spAutoFit/>
          </a:bodyPr>
          <a:lstStyle/>
          <a:p>
            <a:pPr algn="just">
              <a:lnSpc>
                <a:spcPts val="5075"/>
              </a:lnSpc>
            </a:pPr>
            <a:r>
              <a:rPr lang="en-US" sz="2900" spc="72">
                <a:solidFill>
                  <a:srgbClr val="2D3B44"/>
                </a:solidFill>
                <a:latin typeface="Times New Roman Medium"/>
              </a:rPr>
              <a:t>The methodology for the travel rate scraping project entails several key steps. Firstly, web scraping is conducted using Crawlee (Playwright), a Node.js library, to automate the extraction of flight data from diverse B2B and B2C travel websites. Custom scraping scripts are developed to accurately extract relevant flight information, with error handling mechanisms implemented to ensure reliability. Next, a MySQL database is established to efficiently store and manage the scraped data, employing a well-designed schema to organize flight details effectively. Development of the user-friendly dashboard interface is carried out using Next.js, enabling seamless display and exploration of flight information. Integration and testing phases ensure the system's functionality, accuracy, and performance are validated, with any identified issues addressed to meet project objectives and user requirements. Through this methodology, the project aims to deliver a robust and valuable solution for simplifying the flight booking process.</a:t>
            </a:r>
          </a:p>
        </p:txBody>
      </p:sp>
      <p:sp>
        <p:nvSpPr>
          <p:cNvPr name="TextBox 7" id="7"/>
          <p:cNvSpPr txBox="true"/>
          <p:nvPr/>
        </p:nvSpPr>
        <p:spPr>
          <a:xfrm rot="0">
            <a:off x="739999" y="966922"/>
            <a:ext cx="10649577" cy="838327"/>
          </a:xfrm>
          <a:prstGeom prst="rect">
            <a:avLst/>
          </a:prstGeom>
        </p:spPr>
        <p:txBody>
          <a:bodyPr anchor="t" rtlCol="false" tIns="0" lIns="0" bIns="0" rIns="0">
            <a:spAutoFit/>
          </a:bodyPr>
          <a:lstStyle/>
          <a:p>
            <a:pPr algn="l">
              <a:lnSpc>
                <a:spcPts val="5564"/>
              </a:lnSpc>
            </a:pPr>
            <a:r>
              <a:rPr lang="en-US" sz="5200">
                <a:solidFill>
                  <a:srgbClr val="5A798F"/>
                </a:solidFill>
                <a:latin typeface="Times New Roman Semi-Bold"/>
              </a:rPr>
              <a:t>METHODOLOGY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312665" y="357291"/>
            <a:ext cx="14729082" cy="2154128"/>
          </a:xfrm>
          <a:custGeom>
            <a:avLst/>
            <a:gdLst/>
            <a:ahLst/>
            <a:cxnLst/>
            <a:rect r="r" b="b" t="t" l="l"/>
            <a:pathLst>
              <a:path h="2154128" w="14729082">
                <a:moveTo>
                  <a:pt x="0" y="0"/>
                </a:moveTo>
                <a:lnTo>
                  <a:pt x="14729082" y="0"/>
                </a:lnTo>
                <a:lnTo>
                  <a:pt x="14729082"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921162" y="622553"/>
            <a:ext cx="12078846" cy="1492763"/>
            <a:chOff x="0" y="0"/>
            <a:chExt cx="3288428" cy="406400"/>
          </a:xfrm>
        </p:grpSpPr>
        <p:sp>
          <p:nvSpPr>
            <p:cNvPr name="Freeform 4" id="4"/>
            <p:cNvSpPr/>
            <p:nvPr/>
          </p:nvSpPr>
          <p:spPr>
            <a:xfrm flipH="false" flipV="false" rot="0">
              <a:off x="0" y="0"/>
              <a:ext cx="3288428" cy="406400"/>
            </a:xfrm>
            <a:custGeom>
              <a:avLst/>
              <a:gdLst/>
              <a:ahLst/>
              <a:cxnLst/>
              <a:rect r="r" b="b" t="t" l="l"/>
              <a:pathLst>
                <a:path h="406400" w="3288428">
                  <a:moveTo>
                    <a:pt x="3085228" y="0"/>
                  </a:moveTo>
                  <a:cubicBezTo>
                    <a:pt x="3197452" y="0"/>
                    <a:pt x="3288428" y="90976"/>
                    <a:pt x="3288428" y="203200"/>
                  </a:cubicBezTo>
                  <a:cubicBezTo>
                    <a:pt x="3288428" y="315424"/>
                    <a:pt x="3197452" y="406400"/>
                    <a:pt x="308522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288428" cy="434975"/>
            </a:xfrm>
            <a:prstGeom prst="rect">
              <a:avLst/>
            </a:prstGeom>
          </p:spPr>
          <p:txBody>
            <a:bodyPr anchor="ctr" rtlCol="false" tIns="50800" lIns="50800" bIns="50800" rIns="50800"/>
            <a:lstStyle/>
            <a:p>
              <a:pPr algn="ctr">
                <a:lnSpc>
                  <a:spcPts val="1885"/>
                </a:lnSpc>
              </a:pPr>
            </a:p>
          </p:txBody>
        </p:sp>
      </p:grpSp>
      <p:sp>
        <p:nvSpPr>
          <p:cNvPr name="Freeform 6" id="6"/>
          <p:cNvSpPr/>
          <p:nvPr/>
        </p:nvSpPr>
        <p:spPr>
          <a:xfrm flipH="false" flipV="false" rot="0">
            <a:off x="5552945" y="2511419"/>
            <a:ext cx="7182110" cy="6949640"/>
          </a:xfrm>
          <a:custGeom>
            <a:avLst/>
            <a:gdLst/>
            <a:ahLst/>
            <a:cxnLst/>
            <a:rect r="r" b="b" t="t" l="l"/>
            <a:pathLst>
              <a:path h="6949640" w="7182110">
                <a:moveTo>
                  <a:pt x="0" y="0"/>
                </a:moveTo>
                <a:lnTo>
                  <a:pt x="7182110" y="0"/>
                </a:lnTo>
                <a:lnTo>
                  <a:pt x="7182110" y="6949640"/>
                </a:lnTo>
                <a:lnTo>
                  <a:pt x="0" y="6949640"/>
                </a:lnTo>
                <a:lnTo>
                  <a:pt x="0" y="0"/>
                </a:lnTo>
                <a:close/>
              </a:path>
            </a:pathLst>
          </a:custGeom>
          <a:blipFill>
            <a:blip r:embed="rId3"/>
            <a:stretch>
              <a:fillRect l="-3226" t="-7086" r="-13942" b="-4763"/>
            </a:stretch>
          </a:blipFill>
          <a:ln w="38100" cap="sq">
            <a:solidFill>
              <a:srgbClr val="000000"/>
            </a:solidFill>
            <a:prstDash val="solid"/>
            <a:miter/>
          </a:ln>
        </p:spPr>
      </p:sp>
      <p:sp>
        <p:nvSpPr>
          <p:cNvPr name="TextBox 7" id="7"/>
          <p:cNvSpPr txBox="true"/>
          <p:nvPr/>
        </p:nvSpPr>
        <p:spPr>
          <a:xfrm rot="0">
            <a:off x="219672" y="1006492"/>
            <a:ext cx="10649577" cy="817626"/>
          </a:xfrm>
          <a:prstGeom prst="rect">
            <a:avLst/>
          </a:prstGeom>
        </p:spPr>
        <p:txBody>
          <a:bodyPr anchor="t" rtlCol="false" tIns="0" lIns="0" bIns="0" rIns="0">
            <a:spAutoFit/>
          </a:bodyPr>
          <a:lstStyle/>
          <a:p>
            <a:pPr algn="l">
              <a:lnSpc>
                <a:spcPts val="5457"/>
              </a:lnSpc>
            </a:pPr>
            <a:r>
              <a:rPr lang="en-US" sz="5100">
                <a:solidFill>
                  <a:srgbClr val="5A798F"/>
                </a:solidFill>
                <a:latin typeface="Times New Roman Semi-Bold"/>
              </a:rPr>
              <a:t>USE CASE AND ER DIAGRAM</a:t>
            </a:r>
          </a:p>
        </p:txBody>
      </p:sp>
      <p:sp>
        <p:nvSpPr>
          <p:cNvPr name="TextBox 8" id="8"/>
          <p:cNvSpPr txBox="true"/>
          <p:nvPr/>
        </p:nvSpPr>
        <p:spPr>
          <a:xfrm rot="0">
            <a:off x="8451131" y="9591478"/>
            <a:ext cx="1385739" cy="512445"/>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Times New Roman Medium"/>
              </a:rPr>
              <a:t>Use Case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285823" y="367775"/>
            <a:ext cx="14729082" cy="2154128"/>
          </a:xfrm>
          <a:custGeom>
            <a:avLst/>
            <a:gdLst/>
            <a:ahLst/>
            <a:cxnLst/>
            <a:rect r="r" b="b" t="t" l="l"/>
            <a:pathLst>
              <a:path h="2154128" w="14729082">
                <a:moveTo>
                  <a:pt x="0" y="0"/>
                </a:moveTo>
                <a:lnTo>
                  <a:pt x="14729082" y="0"/>
                </a:lnTo>
                <a:lnTo>
                  <a:pt x="14729082"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894320" y="633037"/>
            <a:ext cx="12078846" cy="1492763"/>
            <a:chOff x="0" y="0"/>
            <a:chExt cx="3288428" cy="406400"/>
          </a:xfrm>
        </p:grpSpPr>
        <p:sp>
          <p:nvSpPr>
            <p:cNvPr name="Freeform 4" id="4"/>
            <p:cNvSpPr/>
            <p:nvPr/>
          </p:nvSpPr>
          <p:spPr>
            <a:xfrm flipH="false" flipV="false" rot="0">
              <a:off x="0" y="0"/>
              <a:ext cx="3288428" cy="406400"/>
            </a:xfrm>
            <a:custGeom>
              <a:avLst/>
              <a:gdLst/>
              <a:ahLst/>
              <a:cxnLst/>
              <a:rect r="r" b="b" t="t" l="l"/>
              <a:pathLst>
                <a:path h="406400" w="3288428">
                  <a:moveTo>
                    <a:pt x="3085228" y="0"/>
                  </a:moveTo>
                  <a:cubicBezTo>
                    <a:pt x="3197452" y="0"/>
                    <a:pt x="3288428" y="90976"/>
                    <a:pt x="3288428" y="203200"/>
                  </a:cubicBezTo>
                  <a:cubicBezTo>
                    <a:pt x="3288428" y="315424"/>
                    <a:pt x="3197452" y="406400"/>
                    <a:pt x="308522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288428" cy="434975"/>
            </a:xfrm>
            <a:prstGeom prst="rect">
              <a:avLst/>
            </a:prstGeom>
          </p:spPr>
          <p:txBody>
            <a:bodyPr anchor="ctr" rtlCol="false" tIns="50800" lIns="50800" bIns="50800" rIns="50800"/>
            <a:lstStyle/>
            <a:p>
              <a:pPr algn="ctr">
                <a:lnSpc>
                  <a:spcPts val="1885"/>
                </a:lnSpc>
              </a:pPr>
            </a:p>
          </p:txBody>
        </p:sp>
      </p:grpSp>
      <p:sp>
        <p:nvSpPr>
          <p:cNvPr name="Freeform 6" id="6"/>
          <p:cNvSpPr/>
          <p:nvPr/>
        </p:nvSpPr>
        <p:spPr>
          <a:xfrm flipH="false" flipV="false" rot="0">
            <a:off x="5936606" y="2521903"/>
            <a:ext cx="6557534" cy="7032718"/>
          </a:xfrm>
          <a:custGeom>
            <a:avLst/>
            <a:gdLst/>
            <a:ahLst/>
            <a:cxnLst/>
            <a:rect r="r" b="b" t="t" l="l"/>
            <a:pathLst>
              <a:path h="7032718" w="6557534">
                <a:moveTo>
                  <a:pt x="0" y="0"/>
                </a:moveTo>
                <a:lnTo>
                  <a:pt x="6557534" y="0"/>
                </a:lnTo>
                <a:lnTo>
                  <a:pt x="6557534" y="7032718"/>
                </a:lnTo>
                <a:lnTo>
                  <a:pt x="0" y="7032718"/>
                </a:lnTo>
                <a:lnTo>
                  <a:pt x="0" y="0"/>
                </a:lnTo>
                <a:close/>
              </a:path>
            </a:pathLst>
          </a:custGeom>
          <a:blipFill>
            <a:blip r:embed="rId3"/>
            <a:stretch>
              <a:fillRect l="0" t="0" r="0" b="0"/>
            </a:stretch>
          </a:blipFill>
          <a:ln w="19050" cap="sq">
            <a:solidFill>
              <a:srgbClr val="000000"/>
            </a:solidFill>
            <a:prstDash val="solid"/>
            <a:miter/>
          </a:ln>
        </p:spPr>
      </p:sp>
      <p:sp>
        <p:nvSpPr>
          <p:cNvPr name="TextBox 7" id="7"/>
          <p:cNvSpPr txBox="true"/>
          <p:nvPr/>
        </p:nvSpPr>
        <p:spPr>
          <a:xfrm rot="0">
            <a:off x="192831" y="1016976"/>
            <a:ext cx="10649577" cy="817626"/>
          </a:xfrm>
          <a:prstGeom prst="rect">
            <a:avLst/>
          </a:prstGeom>
        </p:spPr>
        <p:txBody>
          <a:bodyPr anchor="t" rtlCol="false" tIns="0" lIns="0" bIns="0" rIns="0">
            <a:spAutoFit/>
          </a:bodyPr>
          <a:lstStyle/>
          <a:p>
            <a:pPr algn="l">
              <a:lnSpc>
                <a:spcPts val="5457"/>
              </a:lnSpc>
            </a:pPr>
            <a:r>
              <a:rPr lang="en-US" sz="5100">
                <a:solidFill>
                  <a:srgbClr val="5A798F"/>
                </a:solidFill>
                <a:latin typeface="Times New Roman Semi-Bold"/>
              </a:rPr>
              <a:t>USE CASE AND ER DIAGRAM</a:t>
            </a:r>
          </a:p>
        </p:txBody>
      </p:sp>
      <p:sp>
        <p:nvSpPr>
          <p:cNvPr name="TextBox 8" id="8"/>
          <p:cNvSpPr txBox="true"/>
          <p:nvPr/>
        </p:nvSpPr>
        <p:spPr>
          <a:xfrm rot="0">
            <a:off x="8444164" y="9613504"/>
            <a:ext cx="1864519" cy="512445"/>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Times New Roman Medium"/>
              </a:rPr>
              <a:t>ER Diagram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8117328" y="0"/>
            <a:ext cx="14729082" cy="2154128"/>
          </a:xfrm>
          <a:custGeom>
            <a:avLst/>
            <a:gdLst/>
            <a:ahLst/>
            <a:cxnLst/>
            <a:rect r="r" b="b" t="t" l="l"/>
            <a:pathLst>
              <a:path h="2154128" w="14729082">
                <a:moveTo>
                  <a:pt x="0" y="0"/>
                </a:moveTo>
                <a:lnTo>
                  <a:pt x="14729082" y="0"/>
                </a:lnTo>
                <a:lnTo>
                  <a:pt x="14729082"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5725825" y="265262"/>
            <a:ext cx="12078846" cy="1492763"/>
            <a:chOff x="0" y="0"/>
            <a:chExt cx="3288428" cy="406400"/>
          </a:xfrm>
        </p:grpSpPr>
        <p:sp>
          <p:nvSpPr>
            <p:cNvPr name="Freeform 4" id="4"/>
            <p:cNvSpPr/>
            <p:nvPr/>
          </p:nvSpPr>
          <p:spPr>
            <a:xfrm flipH="false" flipV="false" rot="0">
              <a:off x="0" y="0"/>
              <a:ext cx="3288428" cy="406400"/>
            </a:xfrm>
            <a:custGeom>
              <a:avLst/>
              <a:gdLst/>
              <a:ahLst/>
              <a:cxnLst/>
              <a:rect r="r" b="b" t="t" l="l"/>
              <a:pathLst>
                <a:path h="406400" w="3288428">
                  <a:moveTo>
                    <a:pt x="3085228" y="0"/>
                  </a:moveTo>
                  <a:cubicBezTo>
                    <a:pt x="3197452" y="0"/>
                    <a:pt x="3288428" y="90976"/>
                    <a:pt x="3288428" y="203200"/>
                  </a:cubicBezTo>
                  <a:cubicBezTo>
                    <a:pt x="3288428" y="315424"/>
                    <a:pt x="3197452" y="406400"/>
                    <a:pt x="308522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288428" cy="434975"/>
            </a:xfrm>
            <a:prstGeom prst="rect">
              <a:avLst/>
            </a:prstGeom>
          </p:spPr>
          <p:txBody>
            <a:bodyPr anchor="ctr" rtlCol="false" tIns="50800" lIns="50800" bIns="50800" rIns="50800"/>
            <a:lstStyle/>
            <a:p>
              <a:pPr algn="ctr">
                <a:lnSpc>
                  <a:spcPts val="1885"/>
                </a:lnSpc>
              </a:pPr>
            </a:p>
          </p:txBody>
        </p:sp>
      </p:grpSp>
      <p:sp>
        <p:nvSpPr>
          <p:cNvPr name="Freeform 6" id="6"/>
          <p:cNvSpPr/>
          <p:nvPr/>
        </p:nvSpPr>
        <p:spPr>
          <a:xfrm flipH="false" flipV="false" rot="0">
            <a:off x="7171175" y="315697"/>
            <a:ext cx="5719370" cy="9655606"/>
          </a:xfrm>
          <a:custGeom>
            <a:avLst/>
            <a:gdLst/>
            <a:ahLst/>
            <a:cxnLst/>
            <a:rect r="r" b="b" t="t" l="l"/>
            <a:pathLst>
              <a:path h="9655606" w="5719370">
                <a:moveTo>
                  <a:pt x="0" y="0"/>
                </a:moveTo>
                <a:lnTo>
                  <a:pt x="5719370" y="0"/>
                </a:lnTo>
                <a:lnTo>
                  <a:pt x="5719370" y="9655606"/>
                </a:lnTo>
                <a:lnTo>
                  <a:pt x="0" y="9655606"/>
                </a:lnTo>
                <a:lnTo>
                  <a:pt x="0" y="0"/>
                </a:lnTo>
                <a:close/>
              </a:path>
            </a:pathLst>
          </a:custGeom>
          <a:blipFill>
            <a:blip r:embed="rId3"/>
            <a:stretch>
              <a:fillRect l="0" t="0" r="0" b="0"/>
            </a:stretch>
          </a:blipFill>
        </p:spPr>
      </p:sp>
      <p:sp>
        <p:nvSpPr>
          <p:cNvPr name="TextBox 7" id="7"/>
          <p:cNvSpPr txBox="true"/>
          <p:nvPr/>
        </p:nvSpPr>
        <p:spPr>
          <a:xfrm rot="0">
            <a:off x="608857" y="649201"/>
            <a:ext cx="10649577" cy="817626"/>
          </a:xfrm>
          <a:prstGeom prst="rect">
            <a:avLst/>
          </a:prstGeom>
        </p:spPr>
        <p:txBody>
          <a:bodyPr anchor="t" rtlCol="false" tIns="0" lIns="0" bIns="0" rIns="0">
            <a:spAutoFit/>
          </a:bodyPr>
          <a:lstStyle/>
          <a:p>
            <a:pPr algn="l">
              <a:lnSpc>
                <a:spcPts val="5457"/>
              </a:lnSpc>
            </a:pPr>
            <a:r>
              <a:rPr lang="en-US" sz="5100">
                <a:solidFill>
                  <a:srgbClr val="5A798F"/>
                </a:solidFill>
                <a:latin typeface="Times New Roman Semi-Bold"/>
              </a:rPr>
              <a:t>FLOWCHART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339506" y="274388"/>
            <a:ext cx="14729082" cy="2154128"/>
          </a:xfrm>
          <a:custGeom>
            <a:avLst/>
            <a:gdLst/>
            <a:ahLst/>
            <a:cxnLst/>
            <a:rect r="r" b="b" t="t" l="l"/>
            <a:pathLst>
              <a:path h="2154128" w="14729082">
                <a:moveTo>
                  <a:pt x="0" y="0"/>
                </a:moveTo>
                <a:lnTo>
                  <a:pt x="14729081" y="0"/>
                </a:lnTo>
                <a:lnTo>
                  <a:pt x="14729081"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948003" y="539650"/>
            <a:ext cx="12078846" cy="1492763"/>
            <a:chOff x="0" y="0"/>
            <a:chExt cx="3288428" cy="406400"/>
          </a:xfrm>
        </p:grpSpPr>
        <p:sp>
          <p:nvSpPr>
            <p:cNvPr name="Freeform 4" id="4"/>
            <p:cNvSpPr/>
            <p:nvPr/>
          </p:nvSpPr>
          <p:spPr>
            <a:xfrm flipH="false" flipV="false" rot="0">
              <a:off x="0" y="0"/>
              <a:ext cx="3288428" cy="406400"/>
            </a:xfrm>
            <a:custGeom>
              <a:avLst/>
              <a:gdLst/>
              <a:ahLst/>
              <a:cxnLst/>
              <a:rect r="r" b="b" t="t" l="l"/>
              <a:pathLst>
                <a:path h="406400" w="3288428">
                  <a:moveTo>
                    <a:pt x="3085228" y="0"/>
                  </a:moveTo>
                  <a:cubicBezTo>
                    <a:pt x="3197452" y="0"/>
                    <a:pt x="3288428" y="90976"/>
                    <a:pt x="3288428" y="203200"/>
                  </a:cubicBezTo>
                  <a:cubicBezTo>
                    <a:pt x="3288428" y="315424"/>
                    <a:pt x="3197452" y="406400"/>
                    <a:pt x="308522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288428" cy="434975"/>
            </a:xfrm>
            <a:prstGeom prst="rect">
              <a:avLst/>
            </a:prstGeom>
          </p:spPr>
          <p:txBody>
            <a:bodyPr anchor="ctr" rtlCol="false" tIns="50800" lIns="50800" bIns="50800" rIns="50800"/>
            <a:lstStyle/>
            <a:p>
              <a:pPr algn="ctr">
                <a:lnSpc>
                  <a:spcPts val="1885"/>
                </a:lnSpc>
              </a:pPr>
            </a:p>
          </p:txBody>
        </p:sp>
      </p:grpSp>
      <p:sp>
        <p:nvSpPr>
          <p:cNvPr name="TextBox 6" id="6"/>
          <p:cNvSpPr txBox="true"/>
          <p:nvPr/>
        </p:nvSpPr>
        <p:spPr>
          <a:xfrm rot="0">
            <a:off x="437462" y="2495550"/>
            <a:ext cx="16821838" cy="6762750"/>
          </a:xfrm>
          <a:prstGeom prst="rect">
            <a:avLst/>
          </a:prstGeom>
        </p:spPr>
        <p:txBody>
          <a:bodyPr anchor="t" rtlCol="false" tIns="0" lIns="0" bIns="0" rIns="0">
            <a:spAutoFit/>
          </a:bodyPr>
          <a:lstStyle/>
          <a:p>
            <a:pPr algn="just" marL="647700" indent="-323850" lvl="1">
              <a:lnSpc>
                <a:spcPts val="5250"/>
              </a:lnSpc>
              <a:buFont typeface="Arial"/>
              <a:buChar char="•"/>
            </a:pPr>
            <a:r>
              <a:rPr lang="en-US" sz="3000" spc="75">
                <a:solidFill>
                  <a:srgbClr val="2D3B44"/>
                </a:solidFill>
                <a:latin typeface="Times New Roman Medium"/>
              </a:rPr>
              <a:t>Develop custom web scraping scripts using Crawlee (Playwright) and Node.js to extract flight details from B2B and B2C travel websites, incorporating robust error handling for data reliability.</a:t>
            </a:r>
          </a:p>
          <a:p>
            <a:pPr algn="just" marL="647700" indent="-323850" lvl="1">
              <a:lnSpc>
                <a:spcPts val="5250"/>
              </a:lnSpc>
              <a:buFont typeface="Arial"/>
              <a:buChar char="•"/>
            </a:pPr>
            <a:r>
              <a:rPr lang="en-US" sz="3000" spc="75">
                <a:solidFill>
                  <a:srgbClr val="2D3B44"/>
                </a:solidFill>
                <a:latin typeface="Times New Roman Medium"/>
              </a:rPr>
              <a:t>Utilize a MySQL database with a defined schema to efficiently store and manage scraped flight data, enabling seamless interaction via API endpoints created with Express.js for retrieval and updates.</a:t>
            </a:r>
          </a:p>
          <a:p>
            <a:pPr algn="just" marL="647700" indent="-323850" lvl="1">
              <a:lnSpc>
                <a:spcPts val="5250"/>
              </a:lnSpc>
              <a:buFont typeface="Arial"/>
              <a:buChar char="•"/>
            </a:pPr>
            <a:r>
              <a:rPr lang="en-US" sz="3000" spc="75">
                <a:solidFill>
                  <a:srgbClr val="2D3B44"/>
                </a:solidFill>
                <a:latin typeface="Times New Roman Medium"/>
              </a:rPr>
              <a:t>Implement a user-friendly dashboard interface using Next.js to display and explore flight information, providing a frontend platform for users to interact with the stored data effortlessly.</a:t>
            </a:r>
          </a:p>
          <a:p>
            <a:pPr algn="just">
              <a:lnSpc>
                <a:spcPts val="5250"/>
              </a:lnSpc>
            </a:pPr>
          </a:p>
        </p:txBody>
      </p:sp>
      <p:sp>
        <p:nvSpPr>
          <p:cNvPr name="TextBox 7" id="7"/>
          <p:cNvSpPr txBox="true"/>
          <p:nvPr/>
        </p:nvSpPr>
        <p:spPr>
          <a:xfrm rot="0">
            <a:off x="246514" y="891712"/>
            <a:ext cx="10649577" cy="838327"/>
          </a:xfrm>
          <a:prstGeom prst="rect">
            <a:avLst/>
          </a:prstGeom>
        </p:spPr>
        <p:txBody>
          <a:bodyPr anchor="t" rtlCol="false" tIns="0" lIns="0" bIns="0" rIns="0">
            <a:spAutoFit/>
          </a:bodyPr>
          <a:lstStyle/>
          <a:p>
            <a:pPr algn="l">
              <a:lnSpc>
                <a:spcPts val="5564"/>
              </a:lnSpc>
            </a:pPr>
            <a:r>
              <a:rPr lang="en-US" sz="5200">
                <a:solidFill>
                  <a:srgbClr val="5A798F"/>
                </a:solidFill>
                <a:latin typeface="Times New Roman Semi-Bold"/>
              </a:rPr>
              <a:t>IMPLEMENTATION DETAILS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312665" y="247546"/>
            <a:ext cx="14729082" cy="2154128"/>
          </a:xfrm>
          <a:custGeom>
            <a:avLst/>
            <a:gdLst/>
            <a:ahLst/>
            <a:cxnLst/>
            <a:rect r="r" b="b" t="t" l="l"/>
            <a:pathLst>
              <a:path h="2154128" w="14729082">
                <a:moveTo>
                  <a:pt x="0" y="0"/>
                </a:moveTo>
                <a:lnTo>
                  <a:pt x="14729082" y="0"/>
                </a:lnTo>
                <a:lnTo>
                  <a:pt x="14729082"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921162" y="512808"/>
            <a:ext cx="12078846" cy="1492763"/>
            <a:chOff x="0" y="0"/>
            <a:chExt cx="3288428" cy="406400"/>
          </a:xfrm>
        </p:grpSpPr>
        <p:sp>
          <p:nvSpPr>
            <p:cNvPr name="Freeform 4" id="4"/>
            <p:cNvSpPr/>
            <p:nvPr/>
          </p:nvSpPr>
          <p:spPr>
            <a:xfrm flipH="false" flipV="false" rot="0">
              <a:off x="0" y="0"/>
              <a:ext cx="3288428" cy="406400"/>
            </a:xfrm>
            <a:custGeom>
              <a:avLst/>
              <a:gdLst/>
              <a:ahLst/>
              <a:cxnLst/>
              <a:rect r="r" b="b" t="t" l="l"/>
              <a:pathLst>
                <a:path h="406400" w="3288428">
                  <a:moveTo>
                    <a:pt x="3085228" y="0"/>
                  </a:moveTo>
                  <a:cubicBezTo>
                    <a:pt x="3197452" y="0"/>
                    <a:pt x="3288428" y="90976"/>
                    <a:pt x="3288428" y="203200"/>
                  </a:cubicBezTo>
                  <a:cubicBezTo>
                    <a:pt x="3288428" y="315424"/>
                    <a:pt x="3197452" y="406400"/>
                    <a:pt x="308522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288428" cy="434975"/>
            </a:xfrm>
            <a:prstGeom prst="rect">
              <a:avLst/>
            </a:prstGeom>
          </p:spPr>
          <p:txBody>
            <a:bodyPr anchor="ctr" rtlCol="false" tIns="50800" lIns="50800" bIns="50800" rIns="50800"/>
            <a:lstStyle/>
            <a:p>
              <a:pPr algn="ctr">
                <a:lnSpc>
                  <a:spcPts val="1885"/>
                </a:lnSpc>
              </a:pPr>
            </a:p>
          </p:txBody>
        </p:sp>
      </p:grpSp>
      <p:sp>
        <p:nvSpPr>
          <p:cNvPr name="Freeform 6" id="6"/>
          <p:cNvSpPr/>
          <p:nvPr/>
        </p:nvSpPr>
        <p:spPr>
          <a:xfrm flipH="false" flipV="false" rot="0">
            <a:off x="2672700" y="2401674"/>
            <a:ext cx="12942601" cy="7308763"/>
          </a:xfrm>
          <a:custGeom>
            <a:avLst/>
            <a:gdLst/>
            <a:ahLst/>
            <a:cxnLst/>
            <a:rect r="r" b="b" t="t" l="l"/>
            <a:pathLst>
              <a:path h="7308763" w="12942601">
                <a:moveTo>
                  <a:pt x="0" y="0"/>
                </a:moveTo>
                <a:lnTo>
                  <a:pt x="12942600" y="0"/>
                </a:lnTo>
                <a:lnTo>
                  <a:pt x="12942600" y="7308763"/>
                </a:lnTo>
                <a:lnTo>
                  <a:pt x="0" y="7308763"/>
                </a:lnTo>
                <a:lnTo>
                  <a:pt x="0" y="0"/>
                </a:lnTo>
                <a:close/>
              </a:path>
            </a:pathLst>
          </a:custGeom>
          <a:blipFill>
            <a:blip r:embed="rId3"/>
            <a:stretch>
              <a:fillRect l="0" t="0" r="0" b="0"/>
            </a:stretch>
          </a:blipFill>
        </p:spPr>
      </p:sp>
      <p:sp>
        <p:nvSpPr>
          <p:cNvPr name="TextBox 7" id="7"/>
          <p:cNvSpPr txBox="true"/>
          <p:nvPr/>
        </p:nvSpPr>
        <p:spPr>
          <a:xfrm rot="0">
            <a:off x="273356" y="864870"/>
            <a:ext cx="10649577" cy="838327"/>
          </a:xfrm>
          <a:prstGeom prst="rect">
            <a:avLst/>
          </a:prstGeom>
        </p:spPr>
        <p:txBody>
          <a:bodyPr anchor="t" rtlCol="false" tIns="0" lIns="0" bIns="0" rIns="0">
            <a:spAutoFit/>
          </a:bodyPr>
          <a:lstStyle/>
          <a:p>
            <a:pPr algn="l">
              <a:lnSpc>
                <a:spcPts val="5564"/>
              </a:lnSpc>
            </a:pPr>
            <a:r>
              <a:rPr lang="en-US" sz="5200">
                <a:solidFill>
                  <a:srgbClr val="5A798F"/>
                </a:solidFill>
                <a:latin typeface="Times New Roman Semi-Bold"/>
              </a:rPr>
              <a:t>IMPLEMENTATION DETAILS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312665" y="247546"/>
            <a:ext cx="14729082" cy="2154128"/>
          </a:xfrm>
          <a:custGeom>
            <a:avLst/>
            <a:gdLst/>
            <a:ahLst/>
            <a:cxnLst/>
            <a:rect r="r" b="b" t="t" l="l"/>
            <a:pathLst>
              <a:path h="2154128" w="14729082">
                <a:moveTo>
                  <a:pt x="0" y="0"/>
                </a:moveTo>
                <a:lnTo>
                  <a:pt x="14729082" y="0"/>
                </a:lnTo>
                <a:lnTo>
                  <a:pt x="14729082"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921162" y="512808"/>
            <a:ext cx="12078846" cy="1492763"/>
            <a:chOff x="0" y="0"/>
            <a:chExt cx="3288428" cy="406400"/>
          </a:xfrm>
        </p:grpSpPr>
        <p:sp>
          <p:nvSpPr>
            <p:cNvPr name="Freeform 4" id="4"/>
            <p:cNvSpPr/>
            <p:nvPr/>
          </p:nvSpPr>
          <p:spPr>
            <a:xfrm flipH="false" flipV="false" rot="0">
              <a:off x="0" y="0"/>
              <a:ext cx="3288428" cy="406400"/>
            </a:xfrm>
            <a:custGeom>
              <a:avLst/>
              <a:gdLst/>
              <a:ahLst/>
              <a:cxnLst/>
              <a:rect r="r" b="b" t="t" l="l"/>
              <a:pathLst>
                <a:path h="406400" w="3288428">
                  <a:moveTo>
                    <a:pt x="3085228" y="0"/>
                  </a:moveTo>
                  <a:cubicBezTo>
                    <a:pt x="3197452" y="0"/>
                    <a:pt x="3288428" y="90976"/>
                    <a:pt x="3288428" y="203200"/>
                  </a:cubicBezTo>
                  <a:cubicBezTo>
                    <a:pt x="3288428" y="315424"/>
                    <a:pt x="3197452" y="406400"/>
                    <a:pt x="308522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288428" cy="434975"/>
            </a:xfrm>
            <a:prstGeom prst="rect">
              <a:avLst/>
            </a:prstGeom>
          </p:spPr>
          <p:txBody>
            <a:bodyPr anchor="ctr" rtlCol="false" tIns="50800" lIns="50800" bIns="50800" rIns="50800"/>
            <a:lstStyle/>
            <a:p>
              <a:pPr algn="ctr">
                <a:lnSpc>
                  <a:spcPts val="1885"/>
                </a:lnSpc>
              </a:pPr>
            </a:p>
          </p:txBody>
        </p:sp>
      </p:grpSp>
      <p:sp>
        <p:nvSpPr>
          <p:cNvPr name="Freeform 6" id="6"/>
          <p:cNvSpPr/>
          <p:nvPr/>
        </p:nvSpPr>
        <p:spPr>
          <a:xfrm flipH="false" flipV="false" rot="0">
            <a:off x="2648876" y="2401674"/>
            <a:ext cx="12990249" cy="7335670"/>
          </a:xfrm>
          <a:custGeom>
            <a:avLst/>
            <a:gdLst/>
            <a:ahLst/>
            <a:cxnLst/>
            <a:rect r="r" b="b" t="t" l="l"/>
            <a:pathLst>
              <a:path h="7335670" w="12990249">
                <a:moveTo>
                  <a:pt x="0" y="0"/>
                </a:moveTo>
                <a:lnTo>
                  <a:pt x="12990248" y="0"/>
                </a:lnTo>
                <a:lnTo>
                  <a:pt x="12990248" y="7335670"/>
                </a:lnTo>
                <a:lnTo>
                  <a:pt x="0" y="7335670"/>
                </a:lnTo>
                <a:lnTo>
                  <a:pt x="0" y="0"/>
                </a:lnTo>
                <a:close/>
              </a:path>
            </a:pathLst>
          </a:custGeom>
          <a:blipFill>
            <a:blip r:embed="rId3"/>
            <a:stretch>
              <a:fillRect l="0" t="0" r="0" b="0"/>
            </a:stretch>
          </a:blipFill>
        </p:spPr>
      </p:sp>
      <p:sp>
        <p:nvSpPr>
          <p:cNvPr name="TextBox 7" id="7"/>
          <p:cNvSpPr txBox="true"/>
          <p:nvPr/>
        </p:nvSpPr>
        <p:spPr>
          <a:xfrm rot="0">
            <a:off x="273356" y="864870"/>
            <a:ext cx="10649577" cy="838327"/>
          </a:xfrm>
          <a:prstGeom prst="rect">
            <a:avLst/>
          </a:prstGeom>
        </p:spPr>
        <p:txBody>
          <a:bodyPr anchor="t" rtlCol="false" tIns="0" lIns="0" bIns="0" rIns="0">
            <a:spAutoFit/>
          </a:bodyPr>
          <a:lstStyle/>
          <a:p>
            <a:pPr algn="l">
              <a:lnSpc>
                <a:spcPts val="5564"/>
              </a:lnSpc>
            </a:pPr>
            <a:r>
              <a:rPr lang="en-US" sz="5200">
                <a:solidFill>
                  <a:srgbClr val="5A798F"/>
                </a:solidFill>
                <a:latin typeface="Times New Roman Semi-Bold"/>
              </a:rPr>
              <a:t>IMPLEMENTATION DETAILS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312665" y="247546"/>
            <a:ext cx="14729082" cy="2154128"/>
          </a:xfrm>
          <a:custGeom>
            <a:avLst/>
            <a:gdLst/>
            <a:ahLst/>
            <a:cxnLst/>
            <a:rect r="r" b="b" t="t" l="l"/>
            <a:pathLst>
              <a:path h="2154128" w="14729082">
                <a:moveTo>
                  <a:pt x="0" y="0"/>
                </a:moveTo>
                <a:lnTo>
                  <a:pt x="14729082" y="0"/>
                </a:lnTo>
                <a:lnTo>
                  <a:pt x="14729082"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921162" y="512808"/>
            <a:ext cx="12078846" cy="1492763"/>
            <a:chOff x="0" y="0"/>
            <a:chExt cx="3288428" cy="406400"/>
          </a:xfrm>
        </p:grpSpPr>
        <p:sp>
          <p:nvSpPr>
            <p:cNvPr name="Freeform 4" id="4"/>
            <p:cNvSpPr/>
            <p:nvPr/>
          </p:nvSpPr>
          <p:spPr>
            <a:xfrm flipH="false" flipV="false" rot="0">
              <a:off x="0" y="0"/>
              <a:ext cx="3288428" cy="406400"/>
            </a:xfrm>
            <a:custGeom>
              <a:avLst/>
              <a:gdLst/>
              <a:ahLst/>
              <a:cxnLst/>
              <a:rect r="r" b="b" t="t" l="l"/>
              <a:pathLst>
                <a:path h="406400" w="3288428">
                  <a:moveTo>
                    <a:pt x="3085228" y="0"/>
                  </a:moveTo>
                  <a:cubicBezTo>
                    <a:pt x="3197452" y="0"/>
                    <a:pt x="3288428" y="90976"/>
                    <a:pt x="3288428" y="203200"/>
                  </a:cubicBezTo>
                  <a:cubicBezTo>
                    <a:pt x="3288428" y="315424"/>
                    <a:pt x="3197452" y="406400"/>
                    <a:pt x="308522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288428" cy="434975"/>
            </a:xfrm>
            <a:prstGeom prst="rect">
              <a:avLst/>
            </a:prstGeom>
          </p:spPr>
          <p:txBody>
            <a:bodyPr anchor="ctr" rtlCol="false" tIns="50800" lIns="50800" bIns="50800" rIns="50800"/>
            <a:lstStyle/>
            <a:p>
              <a:pPr algn="ctr">
                <a:lnSpc>
                  <a:spcPts val="1885"/>
                </a:lnSpc>
              </a:pPr>
            </a:p>
          </p:txBody>
        </p:sp>
      </p:grpSp>
      <p:sp>
        <p:nvSpPr>
          <p:cNvPr name="Freeform 6" id="6"/>
          <p:cNvSpPr/>
          <p:nvPr/>
        </p:nvSpPr>
        <p:spPr>
          <a:xfrm flipH="false" flipV="false" rot="0">
            <a:off x="2619306" y="2401674"/>
            <a:ext cx="13049388" cy="7369066"/>
          </a:xfrm>
          <a:custGeom>
            <a:avLst/>
            <a:gdLst/>
            <a:ahLst/>
            <a:cxnLst/>
            <a:rect r="r" b="b" t="t" l="l"/>
            <a:pathLst>
              <a:path h="7369066" w="13049388">
                <a:moveTo>
                  <a:pt x="0" y="0"/>
                </a:moveTo>
                <a:lnTo>
                  <a:pt x="13049388" y="0"/>
                </a:lnTo>
                <a:lnTo>
                  <a:pt x="13049388" y="7369067"/>
                </a:lnTo>
                <a:lnTo>
                  <a:pt x="0" y="7369067"/>
                </a:lnTo>
                <a:lnTo>
                  <a:pt x="0" y="0"/>
                </a:lnTo>
                <a:close/>
              </a:path>
            </a:pathLst>
          </a:custGeom>
          <a:blipFill>
            <a:blip r:embed="rId3"/>
            <a:stretch>
              <a:fillRect l="0" t="0" r="0" b="0"/>
            </a:stretch>
          </a:blipFill>
        </p:spPr>
      </p:sp>
      <p:sp>
        <p:nvSpPr>
          <p:cNvPr name="TextBox 7" id="7"/>
          <p:cNvSpPr txBox="true"/>
          <p:nvPr/>
        </p:nvSpPr>
        <p:spPr>
          <a:xfrm rot="0">
            <a:off x="273356" y="864870"/>
            <a:ext cx="10649577" cy="838327"/>
          </a:xfrm>
          <a:prstGeom prst="rect">
            <a:avLst/>
          </a:prstGeom>
        </p:spPr>
        <p:txBody>
          <a:bodyPr anchor="t" rtlCol="false" tIns="0" lIns="0" bIns="0" rIns="0">
            <a:spAutoFit/>
          </a:bodyPr>
          <a:lstStyle/>
          <a:p>
            <a:pPr algn="l">
              <a:lnSpc>
                <a:spcPts val="5564"/>
              </a:lnSpc>
            </a:pPr>
            <a:r>
              <a:rPr lang="en-US" sz="5200">
                <a:solidFill>
                  <a:srgbClr val="5A798F"/>
                </a:solidFill>
                <a:latin typeface="Times New Roman Semi-Bold"/>
              </a:rPr>
              <a:t>IMPLEMENTATION DETAILS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312665" y="247546"/>
            <a:ext cx="14729082" cy="2154128"/>
          </a:xfrm>
          <a:custGeom>
            <a:avLst/>
            <a:gdLst/>
            <a:ahLst/>
            <a:cxnLst/>
            <a:rect r="r" b="b" t="t" l="l"/>
            <a:pathLst>
              <a:path h="2154128" w="14729082">
                <a:moveTo>
                  <a:pt x="0" y="0"/>
                </a:moveTo>
                <a:lnTo>
                  <a:pt x="14729082" y="0"/>
                </a:lnTo>
                <a:lnTo>
                  <a:pt x="14729082"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921162" y="512808"/>
            <a:ext cx="12078846" cy="1492763"/>
            <a:chOff x="0" y="0"/>
            <a:chExt cx="3288428" cy="406400"/>
          </a:xfrm>
        </p:grpSpPr>
        <p:sp>
          <p:nvSpPr>
            <p:cNvPr name="Freeform 4" id="4"/>
            <p:cNvSpPr/>
            <p:nvPr/>
          </p:nvSpPr>
          <p:spPr>
            <a:xfrm flipH="false" flipV="false" rot="0">
              <a:off x="0" y="0"/>
              <a:ext cx="3288428" cy="406400"/>
            </a:xfrm>
            <a:custGeom>
              <a:avLst/>
              <a:gdLst/>
              <a:ahLst/>
              <a:cxnLst/>
              <a:rect r="r" b="b" t="t" l="l"/>
              <a:pathLst>
                <a:path h="406400" w="3288428">
                  <a:moveTo>
                    <a:pt x="3085228" y="0"/>
                  </a:moveTo>
                  <a:cubicBezTo>
                    <a:pt x="3197452" y="0"/>
                    <a:pt x="3288428" y="90976"/>
                    <a:pt x="3288428" y="203200"/>
                  </a:cubicBezTo>
                  <a:cubicBezTo>
                    <a:pt x="3288428" y="315424"/>
                    <a:pt x="3197452" y="406400"/>
                    <a:pt x="308522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288428" cy="434975"/>
            </a:xfrm>
            <a:prstGeom prst="rect">
              <a:avLst/>
            </a:prstGeom>
          </p:spPr>
          <p:txBody>
            <a:bodyPr anchor="ctr" rtlCol="false" tIns="50800" lIns="50800" bIns="50800" rIns="50800"/>
            <a:lstStyle/>
            <a:p>
              <a:pPr algn="ctr">
                <a:lnSpc>
                  <a:spcPts val="1885"/>
                </a:lnSpc>
              </a:pPr>
            </a:p>
          </p:txBody>
        </p:sp>
      </p:grpSp>
      <p:sp>
        <p:nvSpPr>
          <p:cNvPr name="Freeform 6" id="6"/>
          <p:cNvSpPr/>
          <p:nvPr/>
        </p:nvSpPr>
        <p:spPr>
          <a:xfrm flipH="false" flipV="false" rot="0">
            <a:off x="2705980" y="2401674"/>
            <a:ext cx="12876040" cy="7271175"/>
          </a:xfrm>
          <a:custGeom>
            <a:avLst/>
            <a:gdLst/>
            <a:ahLst/>
            <a:cxnLst/>
            <a:rect r="r" b="b" t="t" l="l"/>
            <a:pathLst>
              <a:path h="7271175" w="12876040">
                <a:moveTo>
                  <a:pt x="0" y="0"/>
                </a:moveTo>
                <a:lnTo>
                  <a:pt x="12876040" y="0"/>
                </a:lnTo>
                <a:lnTo>
                  <a:pt x="12876040" y="7271176"/>
                </a:lnTo>
                <a:lnTo>
                  <a:pt x="0" y="7271176"/>
                </a:lnTo>
                <a:lnTo>
                  <a:pt x="0" y="0"/>
                </a:lnTo>
                <a:close/>
              </a:path>
            </a:pathLst>
          </a:custGeom>
          <a:blipFill>
            <a:blip r:embed="rId3"/>
            <a:stretch>
              <a:fillRect l="0" t="0" r="0" b="0"/>
            </a:stretch>
          </a:blipFill>
        </p:spPr>
      </p:sp>
      <p:sp>
        <p:nvSpPr>
          <p:cNvPr name="TextBox 7" id="7"/>
          <p:cNvSpPr txBox="true"/>
          <p:nvPr/>
        </p:nvSpPr>
        <p:spPr>
          <a:xfrm rot="0">
            <a:off x="273356" y="864870"/>
            <a:ext cx="10649577" cy="838327"/>
          </a:xfrm>
          <a:prstGeom prst="rect">
            <a:avLst/>
          </a:prstGeom>
        </p:spPr>
        <p:txBody>
          <a:bodyPr anchor="t" rtlCol="false" tIns="0" lIns="0" bIns="0" rIns="0">
            <a:spAutoFit/>
          </a:bodyPr>
          <a:lstStyle/>
          <a:p>
            <a:pPr algn="l">
              <a:lnSpc>
                <a:spcPts val="5564"/>
              </a:lnSpc>
            </a:pPr>
            <a:r>
              <a:rPr lang="en-US" sz="5200">
                <a:solidFill>
                  <a:srgbClr val="5A798F"/>
                </a:solidFill>
                <a:latin typeface="Times New Roman Semi-Bold"/>
              </a:rPr>
              <a:t>IMPLEMENTATION DETAILS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409367" y="0"/>
            <a:ext cx="14729082" cy="2154128"/>
          </a:xfrm>
          <a:custGeom>
            <a:avLst/>
            <a:gdLst/>
            <a:ahLst/>
            <a:cxnLst/>
            <a:rect r="r" b="b" t="t" l="l"/>
            <a:pathLst>
              <a:path h="2154128" w="14729082">
                <a:moveTo>
                  <a:pt x="0" y="0"/>
                </a:moveTo>
                <a:lnTo>
                  <a:pt x="14729082" y="0"/>
                </a:lnTo>
                <a:lnTo>
                  <a:pt x="14729082"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3409367" y="330683"/>
            <a:ext cx="14470349" cy="1492763"/>
            <a:chOff x="0" y="0"/>
            <a:chExt cx="3939507" cy="406400"/>
          </a:xfrm>
        </p:grpSpPr>
        <p:sp>
          <p:nvSpPr>
            <p:cNvPr name="Freeform 4" id="4"/>
            <p:cNvSpPr/>
            <p:nvPr/>
          </p:nvSpPr>
          <p:spPr>
            <a:xfrm flipH="false" flipV="false" rot="0">
              <a:off x="0" y="0"/>
              <a:ext cx="3939507" cy="406400"/>
            </a:xfrm>
            <a:custGeom>
              <a:avLst/>
              <a:gdLst/>
              <a:ahLst/>
              <a:cxnLst/>
              <a:rect r="r" b="b" t="t" l="l"/>
              <a:pathLst>
                <a:path h="406400" w="3939507">
                  <a:moveTo>
                    <a:pt x="3736307" y="0"/>
                  </a:moveTo>
                  <a:cubicBezTo>
                    <a:pt x="3848531" y="0"/>
                    <a:pt x="3939507" y="90976"/>
                    <a:pt x="3939507" y="203200"/>
                  </a:cubicBezTo>
                  <a:cubicBezTo>
                    <a:pt x="3939507" y="315424"/>
                    <a:pt x="3848531" y="406400"/>
                    <a:pt x="3736307"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939507" cy="434975"/>
            </a:xfrm>
            <a:prstGeom prst="rect">
              <a:avLst/>
            </a:prstGeom>
          </p:spPr>
          <p:txBody>
            <a:bodyPr anchor="ctr" rtlCol="false" tIns="50800" lIns="50800" bIns="50800" rIns="50800"/>
            <a:lstStyle/>
            <a:p>
              <a:pPr algn="ctr">
                <a:lnSpc>
                  <a:spcPts val="1885"/>
                </a:lnSpc>
              </a:pPr>
            </a:p>
          </p:txBody>
        </p:sp>
      </p:grpSp>
      <p:sp>
        <p:nvSpPr>
          <p:cNvPr name="Freeform 6" id="6"/>
          <p:cNvSpPr/>
          <p:nvPr/>
        </p:nvSpPr>
        <p:spPr>
          <a:xfrm flipH="false" flipV="false" rot="0">
            <a:off x="764354" y="2347003"/>
            <a:ext cx="528692" cy="528692"/>
          </a:xfrm>
          <a:custGeom>
            <a:avLst/>
            <a:gdLst/>
            <a:ahLst/>
            <a:cxnLst/>
            <a:rect r="r" b="b" t="t" l="l"/>
            <a:pathLst>
              <a:path h="528692" w="528692">
                <a:moveTo>
                  <a:pt x="0" y="0"/>
                </a:moveTo>
                <a:lnTo>
                  <a:pt x="528692" y="0"/>
                </a:lnTo>
                <a:lnTo>
                  <a:pt x="528692" y="528692"/>
                </a:lnTo>
                <a:lnTo>
                  <a:pt x="0" y="528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991043" y="1927903"/>
            <a:ext cx="13648433" cy="7510654"/>
          </a:xfrm>
          <a:prstGeom prst="rect">
            <a:avLst/>
          </a:prstGeom>
        </p:spPr>
        <p:txBody>
          <a:bodyPr anchor="t" rtlCol="false" tIns="0" lIns="0" bIns="0" rIns="0">
            <a:spAutoFit/>
          </a:bodyPr>
          <a:lstStyle/>
          <a:p>
            <a:pPr algn="l">
              <a:lnSpc>
                <a:spcPts val="8525"/>
              </a:lnSpc>
            </a:pPr>
            <a:r>
              <a:rPr lang="en-US" sz="4199" spc="104">
                <a:solidFill>
                  <a:srgbClr val="2D3B44"/>
                </a:solidFill>
                <a:latin typeface="Times New Roman Medium"/>
              </a:rPr>
              <a:t>Introduction </a:t>
            </a:r>
          </a:p>
          <a:p>
            <a:pPr algn="l">
              <a:lnSpc>
                <a:spcPts val="8525"/>
              </a:lnSpc>
            </a:pPr>
            <a:r>
              <a:rPr lang="en-US" sz="4199" spc="104">
                <a:solidFill>
                  <a:srgbClr val="2D3B44"/>
                </a:solidFill>
                <a:latin typeface="Times New Roman Medium"/>
              </a:rPr>
              <a:t>Objective </a:t>
            </a:r>
          </a:p>
          <a:p>
            <a:pPr algn="l">
              <a:lnSpc>
                <a:spcPts val="8525"/>
              </a:lnSpc>
            </a:pPr>
            <a:r>
              <a:rPr lang="en-US" sz="4199" spc="104">
                <a:solidFill>
                  <a:srgbClr val="2D3B44"/>
                </a:solidFill>
                <a:latin typeface="Times New Roman Medium"/>
              </a:rPr>
              <a:t>Related Background </a:t>
            </a:r>
          </a:p>
          <a:p>
            <a:pPr algn="l">
              <a:lnSpc>
                <a:spcPts val="8525"/>
              </a:lnSpc>
            </a:pPr>
            <a:r>
              <a:rPr lang="en-US" sz="4199" spc="104">
                <a:solidFill>
                  <a:srgbClr val="2D3B44"/>
                </a:solidFill>
                <a:latin typeface="Times New Roman Medium"/>
              </a:rPr>
              <a:t>Expected Outcome</a:t>
            </a:r>
          </a:p>
          <a:p>
            <a:pPr algn="l">
              <a:lnSpc>
                <a:spcPts val="8525"/>
              </a:lnSpc>
            </a:pPr>
            <a:r>
              <a:rPr lang="en-US" sz="4199" spc="104">
                <a:solidFill>
                  <a:srgbClr val="2D3B44"/>
                </a:solidFill>
                <a:latin typeface="Times New Roman Medium"/>
              </a:rPr>
              <a:t>Tools &amp; Technology </a:t>
            </a:r>
          </a:p>
          <a:p>
            <a:pPr algn="l">
              <a:lnSpc>
                <a:spcPts val="8525"/>
              </a:lnSpc>
            </a:pPr>
            <a:r>
              <a:rPr lang="en-US" sz="4199" spc="104">
                <a:solidFill>
                  <a:srgbClr val="2D3B44"/>
                </a:solidFill>
                <a:latin typeface="Times New Roman Medium"/>
              </a:rPr>
              <a:t>Methodology (Modules)</a:t>
            </a:r>
          </a:p>
          <a:p>
            <a:pPr algn="l">
              <a:lnSpc>
                <a:spcPts val="8525"/>
              </a:lnSpc>
            </a:pPr>
            <a:r>
              <a:rPr lang="en-US" sz="4199" spc="104">
                <a:solidFill>
                  <a:srgbClr val="2D3B44"/>
                </a:solidFill>
                <a:latin typeface="Times New Roman Medium"/>
              </a:rPr>
              <a:t>Use Case and ER diagram</a:t>
            </a:r>
          </a:p>
        </p:txBody>
      </p:sp>
      <p:sp>
        <p:nvSpPr>
          <p:cNvPr name="TextBox 8" id="8"/>
          <p:cNvSpPr txBox="true"/>
          <p:nvPr/>
        </p:nvSpPr>
        <p:spPr>
          <a:xfrm rot="0">
            <a:off x="1488921" y="682744"/>
            <a:ext cx="9572061" cy="881380"/>
          </a:xfrm>
          <a:prstGeom prst="rect">
            <a:avLst/>
          </a:prstGeom>
        </p:spPr>
        <p:txBody>
          <a:bodyPr anchor="t" rtlCol="false" tIns="0" lIns="0" bIns="0" rIns="0">
            <a:spAutoFit/>
          </a:bodyPr>
          <a:lstStyle/>
          <a:p>
            <a:pPr algn="l">
              <a:lnSpc>
                <a:spcPts val="5885"/>
              </a:lnSpc>
            </a:pPr>
            <a:r>
              <a:rPr lang="en-US" sz="5500">
                <a:solidFill>
                  <a:srgbClr val="5A798F"/>
                </a:solidFill>
                <a:latin typeface="Times New Roman Semi-Bold"/>
              </a:rPr>
              <a:t>TABLE OF CONTENT</a:t>
            </a:r>
          </a:p>
        </p:txBody>
      </p:sp>
      <p:sp>
        <p:nvSpPr>
          <p:cNvPr name="Freeform 9" id="9"/>
          <p:cNvSpPr/>
          <p:nvPr/>
        </p:nvSpPr>
        <p:spPr>
          <a:xfrm flipH="false" flipV="false" rot="0">
            <a:off x="764354" y="3366961"/>
            <a:ext cx="528692" cy="528692"/>
          </a:xfrm>
          <a:custGeom>
            <a:avLst/>
            <a:gdLst/>
            <a:ahLst/>
            <a:cxnLst/>
            <a:rect r="r" b="b" t="t" l="l"/>
            <a:pathLst>
              <a:path h="528692" w="528692">
                <a:moveTo>
                  <a:pt x="0" y="0"/>
                </a:moveTo>
                <a:lnTo>
                  <a:pt x="528692" y="0"/>
                </a:lnTo>
                <a:lnTo>
                  <a:pt x="528692" y="528692"/>
                </a:lnTo>
                <a:lnTo>
                  <a:pt x="0" y="528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764354" y="4578837"/>
            <a:ext cx="528692" cy="528692"/>
          </a:xfrm>
          <a:custGeom>
            <a:avLst/>
            <a:gdLst/>
            <a:ahLst/>
            <a:cxnLst/>
            <a:rect r="r" b="b" t="t" l="l"/>
            <a:pathLst>
              <a:path h="528692" w="528692">
                <a:moveTo>
                  <a:pt x="0" y="0"/>
                </a:moveTo>
                <a:lnTo>
                  <a:pt x="528692" y="0"/>
                </a:lnTo>
                <a:lnTo>
                  <a:pt x="528692" y="528692"/>
                </a:lnTo>
                <a:lnTo>
                  <a:pt x="0" y="528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764354" y="5602829"/>
            <a:ext cx="528692" cy="528692"/>
          </a:xfrm>
          <a:custGeom>
            <a:avLst/>
            <a:gdLst/>
            <a:ahLst/>
            <a:cxnLst/>
            <a:rect r="r" b="b" t="t" l="l"/>
            <a:pathLst>
              <a:path h="528692" w="528692">
                <a:moveTo>
                  <a:pt x="0" y="0"/>
                </a:moveTo>
                <a:lnTo>
                  <a:pt x="528692" y="0"/>
                </a:lnTo>
                <a:lnTo>
                  <a:pt x="528692" y="528692"/>
                </a:lnTo>
                <a:lnTo>
                  <a:pt x="0" y="528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764354" y="6681625"/>
            <a:ext cx="528692" cy="528692"/>
          </a:xfrm>
          <a:custGeom>
            <a:avLst/>
            <a:gdLst/>
            <a:ahLst/>
            <a:cxnLst/>
            <a:rect r="r" b="b" t="t" l="l"/>
            <a:pathLst>
              <a:path h="528692" w="528692">
                <a:moveTo>
                  <a:pt x="0" y="0"/>
                </a:moveTo>
                <a:lnTo>
                  <a:pt x="528692" y="0"/>
                </a:lnTo>
                <a:lnTo>
                  <a:pt x="528692" y="528691"/>
                </a:lnTo>
                <a:lnTo>
                  <a:pt x="0" y="528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764354" y="7705616"/>
            <a:ext cx="528692" cy="528692"/>
          </a:xfrm>
          <a:custGeom>
            <a:avLst/>
            <a:gdLst/>
            <a:ahLst/>
            <a:cxnLst/>
            <a:rect r="r" b="b" t="t" l="l"/>
            <a:pathLst>
              <a:path h="528692" w="528692">
                <a:moveTo>
                  <a:pt x="0" y="0"/>
                </a:moveTo>
                <a:lnTo>
                  <a:pt x="528692" y="0"/>
                </a:lnTo>
                <a:lnTo>
                  <a:pt x="528692" y="528692"/>
                </a:lnTo>
                <a:lnTo>
                  <a:pt x="0" y="528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764354" y="8729608"/>
            <a:ext cx="528692" cy="528692"/>
          </a:xfrm>
          <a:custGeom>
            <a:avLst/>
            <a:gdLst/>
            <a:ahLst/>
            <a:cxnLst/>
            <a:rect r="r" b="b" t="t" l="l"/>
            <a:pathLst>
              <a:path h="528692" w="528692">
                <a:moveTo>
                  <a:pt x="0" y="0"/>
                </a:moveTo>
                <a:lnTo>
                  <a:pt x="528692" y="0"/>
                </a:lnTo>
                <a:lnTo>
                  <a:pt x="528692" y="528692"/>
                </a:lnTo>
                <a:lnTo>
                  <a:pt x="0" y="528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11060982" y="1927903"/>
            <a:ext cx="6196228" cy="5358004"/>
          </a:xfrm>
          <a:prstGeom prst="rect">
            <a:avLst/>
          </a:prstGeom>
        </p:spPr>
        <p:txBody>
          <a:bodyPr anchor="t" rtlCol="false" tIns="0" lIns="0" bIns="0" rIns="0">
            <a:spAutoFit/>
          </a:bodyPr>
          <a:lstStyle/>
          <a:p>
            <a:pPr algn="l">
              <a:lnSpc>
                <a:spcPts val="8525"/>
              </a:lnSpc>
            </a:pPr>
            <a:r>
              <a:rPr lang="en-US" sz="4199" spc="104">
                <a:solidFill>
                  <a:srgbClr val="2D3B44"/>
                </a:solidFill>
                <a:latin typeface="Times New Roman Medium"/>
              </a:rPr>
              <a:t>Flowchart</a:t>
            </a:r>
          </a:p>
          <a:p>
            <a:pPr algn="l">
              <a:lnSpc>
                <a:spcPts val="8525"/>
              </a:lnSpc>
            </a:pPr>
            <a:r>
              <a:rPr lang="en-US" sz="4199" spc="104">
                <a:solidFill>
                  <a:srgbClr val="2D3B44"/>
                </a:solidFill>
                <a:latin typeface="Times New Roman Medium"/>
              </a:rPr>
              <a:t>Implementation Details</a:t>
            </a:r>
          </a:p>
          <a:p>
            <a:pPr algn="l">
              <a:lnSpc>
                <a:spcPts val="8525"/>
              </a:lnSpc>
            </a:pPr>
            <a:r>
              <a:rPr lang="en-US" sz="4199" spc="104">
                <a:solidFill>
                  <a:srgbClr val="2D3B44"/>
                </a:solidFill>
                <a:latin typeface="Times New Roman Medium"/>
              </a:rPr>
              <a:t>Conclusion</a:t>
            </a:r>
            <a:r>
              <a:rPr lang="en-US" sz="4199" spc="104">
                <a:solidFill>
                  <a:srgbClr val="2D3B44"/>
                </a:solidFill>
                <a:latin typeface="Times New Roman Medium"/>
              </a:rPr>
              <a:t> </a:t>
            </a:r>
          </a:p>
          <a:p>
            <a:pPr algn="l">
              <a:lnSpc>
                <a:spcPts val="8525"/>
              </a:lnSpc>
            </a:pPr>
            <a:r>
              <a:rPr lang="en-US" sz="4199" spc="104">
                <a:solidFill>
                  <a:srgbClr val="2D3B44"/>
                </a:solidFill>
                <a:latin typeface="Times New Roman Medium"/>
              </a:rPr>
              <a:t>References </a:t>
            </a:r>
          </a:p>
          <a:p>
            <a:pPr algn="l">
              <a:lnSpc>
                <a:spcPts val="8525"/>
              </a:lnSpc>
            </a:pPr>
          </a:p>
        </p:txBody>
      </p:sp>
      <p:sp>
        <p:nvSpPr>
          <p:cNvPr name="Freeform 16" id="16"/>
          <p:cNvSpPr/>
          <p:nvPr/>
        </p:nvSpPr>
        <p:spPr>
          <a:xfrm flipH="false" flipV="false" rot="0">
            <a:off x="9951321" y="2347003"/>
            <a:ext cx="528692" cy="528692"/>
          </a:xfrm>
          <a:custGeom>
            <a:avLst/>
            <a:gdLst/>
            <a:ahLst/>
            <a:cxnLst/>
            <a:rect r="r" b="b" t="t" l="l"/>
            <a:pathLst>
              <a:path h="528692" w="528692">
                <a:moveTo>
                  <a:pt x="0" y="0"/>
                </a:moveTo>
                <a:lnTo>
                  <a:pt x="528692" y="0"/>
                </a:lnTo>
                <a:lnTo>
                  <a:pt x="528692" y="528692"/>
                </a:lnTo>
                <a:lnTo>
                  <a:pt x="0" y="528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9951321" y="3366961"/>
            <a:ext cx="528692" cy="528692"/>
          </a:xfrm>
          <a:custGeom>
            <a:avLst/>
            <a:gdLst/>
            <a:ahLst/>
            <a:cxnLst/>
            <a:rect r="r" b="b" t="t" l="l"/>
            <a:pathLst>
              <a:path h="528692" w="528692">
                <a:moveTo>
                  <a:pt x="0" y="0"/>
                </a:moveTo>
                <a:lnTo>
                  <a:pt x="528692" y="0"/>
                </a:lnTo>
                <a:lnTo>
                  <a:pt x="528692" y="528692"/>
                </a:lnTo>
                <a:lnTo>
                  <a:pt x="0" y="528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9951321" y="4578837"/>
            <a:ext cx="528692" cy="528692"/>
          </a:xfrm>
          <a:custGeom>
            <a:avLst/>
            <a:gdLst/>
            <a:ahLst/>
            <a:cxnLst/>
            <a:rect r="r" b="b" t="t" l="l"/>
            <a:pathLst>
              <a:path h="528692" w="528692">
                <a:moveTo>
                  <a:pt x="0" y="0"/>
                </a:moveTo>
                <a:lnTo>
                  <a:pt x="528692" y="0"/>
                </a:lnTo>
                <a:lnTo>
                  <a:pt x="528692" y="528692"/>
                </a:lnTo>
                <a:lnTo>
                  <a:pt x="0" y="528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9951321" y="5602829"/>
            <a:ext cx="528692" cy="528692"/>
          </a:xfrm>
          <a:custGeom>
            <a:avLst/>
            <a:gdLst/>
            <a:ahLst/>
            <a:cxnLst/>
            <a:rect r="r" b="b" t="t" l="l"/>
            <a:pathLst>
              <a:path h="528692" w="528692">
                <a:moveTo>
                  <a:pt x="0" y="0"/>
                </a:moveTo>
                <a:lnTo>
                  <a:pt x="528692" y="0"/>
                </a:lnTo>
                <a:lnTo>
                  <a:pt x="528692" y="528692"/>
                </a:lnTo>
                <a:lnTo>
                  <a:pt x="0" y="528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312665" y="247546"/>
            <a:ext cx="14729082" cy="2154128"/>
          </a:xfrm>
          <a:custGeom>
            <a:avLst/>
            <a:gdLst/>
            <a:ahLst/>
            <a:cxnLst/>
            <a:rect r="r" b="b" t="t" l="l"/>
            <a:pathLst>
              <a:path h="2154128" w="14729082">
                <a:moveTo>
                  <a:pt x="0" y="0"/>
                </a:moveTo>
                <a:lnTo>
                  <a:pt x="14729082" y="0"/>
                </a:lnTo>
                <a:lnTo>
                  <a:pt x="14729082"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921162" y="512808"/>
            <a:ext cx="12078846" cy="1492763"/>
            <a:chOff x="0" y="0"/>
            <a:chExt cx="3288428" cy="406400"/>
          </a:xfrm>
        </p:grpSpPr>
        <p:sp>
          <p:nvSpPr>
            <p:cNvPr name="Freeform 4" id="4"/>
            <p:cNvSpPr/>
            <p:nvPr/>
          </p:nvSpPr>
          <p:spPr>
            <a:xfrm flipH="false" flipV="false" rot="0">
              <a:off x="0" y="0"/>
              <a:ext cx="3288428" cy="406400"/>
            </a:xfrm>
            <a:custGeom>
              <a:avLst/>
              <a:gdLst/>
              <a:ahLst/>
              <a:cxnLst/>
              <a:rect r="r" b="b" t="t" l="l"/>
              <a:pathLst>
                <a:path h="406400" w="3288428">
                  <a:moveTo>
                    <a:pt x="3085228" y="0"/>
                  </a:moveTo>
                  <a:cubicBezTo>
                    <a:pt x="3197452" y="0"/>
                    <a:pt x="3288428" y="90976"/>
                    <a:pt x="3288428" y="203200"/>
                  </a:cubicBezTo>
                  <a:cubicBezTo>
                    <a:pt x="3288428" y="315424"/>
                    <a:pt x="3197452" y="406400"/>
                    <a:pt x="308522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288428" cy="434975"/>
            </a:xfrm>
            <a:prstGeom prst="rect">
              <a:avLst/>
            </a:prstGeom>
          </p:spPr>
          <p:txBody>
            <a:bodyPr anchor="ctr" rtlCol="false" tIns="50800" lIns="50800" bIns="50800" rIns="50800"/>
            <a:lstStyle/>
            <a:p>
              <a:pPr algn="ctr">
                <a:lnSpc>
                  <a:spcPts val="1885"/>
                </a:lnSpc>
              </a:pPr>
            </a:p>
          </p:txBody>
        </p:sp>
      </p:grpSp>
      <p:sp>
        <p:nvSpPr>
          <p:cNvPr name="Freeform 6" id="6"/>
          <p:cNvSpPr/>
          <p:nvPr/>
        </p:nvSpPr>
        <p:spPr>
          <a:xfrm flipH="false" flipV="false" rot="0">
            <a:off x="2028775" y="2401674"/>
            <a:ext cx="14230449" cy="7238848"/>
          </a:xfrm>
          <a:custGeom>
            <a:avLst/>
            <a:gdLst/>
            <a:ahLst/>
            <a:cxnLst/>
            <a:rect r="r" b="b" t="t" l="l"/>
            <a:pathLst>
              <a:path h="7238848" w="14230449">
                <a:moveTo>
                  <a:pt x="0" y="0"/>
                </a:moveTo>
                <a:lnTo>
                  <a:pt x="14230450" y="0"/>
                </a:lnTo>
                <a:lnTo>
                  <a:pt x="14230450" y="7238848"/>
                </a:lnTo>
                <a:lnTo>
                  <a:pt x="0" y="7238848"/>
                </a:lnTo>
                <a:lnTo>
                  <a:pt x="0" y="0"/>
                </a:lnTo>
                <a:close/>
              </a:path>
            </a:pathLst>
          </a:custGeom>
          <a:blipFill>
            <a:blip r:embed="rId3"/>
            <a:stretch>
              <a:fillRect l="0" t="0" r="0" b="0"/>
            </a:stretch>
          </a:blipFill>
        </p:spPr>
      </p:sp>
      <p:sp>
        <p:nvSpPr>
          <p:cNvPr name="TextBox 7" id="7"/>
          <p:cNvSpPr txBox="true"/>
          <p:nvPr/>
        </p:nvSpPr>
        <p:spPr>
          <a:xfrm rot="0">
            <a:off x="273356" y="864870"/>
            <a:ext cx="10649577" cy="838327"/>
          </a:xfrm>
          <a:prstGeom prst="rect">
            <a:avLst/>
          </a:prstGeom>
        </p:spPr>
        <p:txBody>
          <a:bodyPr anchor="t" rtlCol="false" tIns="0" lIns="0" bIns="0" rIns="0">
            <a:spAutoFit/>
          </a:bodyPr>
          <a:lstStyle/>
          <a:p>
            <a:pPr algn="l">
              <a:lnSpc>
                <a:spcPts val="5564"/>
              </a:lnSpc>
            </a:pPr>
            <a:r>
              <a:rPr lang="en-US" sz="5200">
                <a:solidFill>
                  <a:srgbClr val="5A798F"/>
                </a:solidFill>
                <a:latin typeface="Times New Roman Semi-Bold"/>
              </a:rPr>
              <a:t>IMPLEMENTATION DETAILS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312665" y="247546"/>
            <a:ext cx="14729082" cy="2154128"/>
          </a:xfrm>
          <a:custGeom>
            <a:avLst/>
            <a:gdLst/>
            <a:ahLst/>
            <a:cxnLst/>
            <a:rect r="r" b="b" t="t" l="l"/>
            <a:pathLst>
              <a:path h="2154128" w="14729082">
                <a:moveTo>
                  <a:pt x="0" y="0"/>
                </a:moveTo>
                <a:lnTo>
                  <a:pt x="14729082" y="0"/>
                </a:lnTo>
                <a:lnTo>
                  <a:pt x="14729082"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921162" y="512808"/>
            <a:ext cx="12078846" cy="1492763"/>
            <a:chOff x="0" y="0"/>
            <a:chExt cx="3288428" cy="406400"/>
          </a:xfrm>
        </p:grpSpPr>
        <p:sp>
          <p:nvSpPr>
            <p:cNvPr name="Freeform 4" id="4"/>
            <p:cNvSpPr/>
            <p:nvPr/>
          </p:nvSpPr>
          <p:spPr>
            <a:xfrm flipH="false" flipV="false" rot="0">
              <a:off x="0" y="0"/>
              <a:ext cx="3288428" cy="406400"/>
            </a:xfrm>
            <a:custGeom>
              <a:avLst/>
              <a:gdLst/>
              <a:ahLst/>
              <a:cxnLst/>
              <a:rect r="r" b="b" t="t" l="l"/>
              <a:pathLst>
                <a:path h="406400" w="3288428">
                  <a:moveTo>
                    <a:pt x="3085228" y="0"/>
                  </a:moveTo>
                  <a:cubicBezTo>
                    <a:pt x="3197452" y="0"/>
                    <a:pt x="3288428" y="90976"/>
                    <a:pt x="3288428" y="203200"/>
                  </a:cubicBezTo>
                  <a:cubicBezTo>
                    <a:pt x="3288428" y="315424"/>
                    <a:pt x="3197452" y="406400"/>
                    <a:pt x="308522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288428" cy="434975"/>
            </a:xfrm>
            <a:prstGeom prst="rect">
              <a:avLst/>
            </a:prstGeom>
          </p:spPr>
          <p:txBody>
            <a:bodyPr anchor="ctr" rtlCol="false" tIns="50800" lIns="50800" bIns="50800" rIns="50800"/>
            <a:lstStyle/>
            <a:p>
              <a:pPr algn="ctr">
                <a:lnSpc>
                  <a:spcPts val="1885"/>
                </a:lnSpc>
              </a:pPr>
            </a:p>
          </p:txBody>
        </p:sp>
      </p:grpSp>
      <p:sp>
        <p:nvSpPr>
          <p:cNvPr name="Freeform 6" id="6"/>
          <p:cNvSpPr/>
          <p:nvPr/>
        </p:nvSpPr>
        <p:spPr>
          <a:xfrm flipH="false" flipV="false" rot="0">
            <a:off x="2041075" y="2401674"/>
            <a:ext cx="14205850" cy="7269725"/>
          </a:xfrm>
          <a:custGeom>
            <a:avLst/>
            <a:gdLst/>
            <a:ahLst/>
            <a:cxnLst/>
            <a:rect r="r" b="b" t="t" l="l"/>
            <a:pathLst>
              <a:path h="7269725" w="14205850">
                <a:moveTo>
                  <a:pt x="0" y="0"/>
                </a:moveTo>
                <a:lnTo>
                  <a:pt x="14205850" y="0"/>
                </a:lnTo>
                <a:lnTo>
                  <a:pt x="14205850" y="7269726"/>
                </a:lnTo>
                <a:lnTo>
                  <a:pt x="0" y="7269726"/>
                </a:lnTo>
                <a:lnTo>
                  <a:pt x="0" y="0"/>
                </a:lnTo>
                <a:close/>
              </a:path>
            </a:pathLst>
          </a:custGeom>
          <a:blipFill>
            <a:blip r:embed="rId3"/>
            <a:stretch>
              <a:fillRect l="0" t="0" r="0" b="0"/>
            </a:stretch>
          </a:blipFill>
        </p:spPr>
      </p:sp>
      <p:sp>
        <p:nvSpPr>
          <p:cNvPr name="TextBox 7" id="7"/>
          <p:cNvSpPr txBox="true"/>
          <p:nvPr/>
        </p:nvSpPr>
        <p:spPr>
          <a:xfrm rot="0">
            <a:off x="273356" y="864870"/>
            <a:ext cx="10649577" cy="838327"/>
          </a:xfrm>
          <a:prstGeom prst="rect">
            <a:avLst/>
          </a:prstGeom>
        </p:spPr>
        <p:txBody>
          <a:bodyPr anchor="t" rtlCol="false" tIns="0" lIns="0" bIns="0" rIns="0">
            <a:spAutoFit/>
          </a:bodyPr>
          <a:lstStyle/>
          <a:p>
            <a:pPr algn="l">
              <a:lnSpc>
                <a:spcPts val="5564"/>
              </a:lnSpc>
            </a:pPr>
            <a:r>
              <a:rPr lang="en-US" sz="5200">
                <a:solidFill>
                  <a:srgbClr val="5A798F"/>
                </a:solidFill>
                <a:latin typeface="Times New Roman Semi-Bold"/>
              </a:rPr>
              <a:t>IMPLEMENTATION DETAILS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312665" y="247546"/>
            <a:ext cx="14729082" cy="2154128"/>
          </a:xfrm>
          <a:custGeom>
            <a:avLst/>
            <a:gdLst/>
            <a:ahLst/>
            <a:cxnLst/>
            <a:rect r="r" b="b" t="t" l="l"/>
            <a:pathLst>
              <a:path h="2154128" w="14729082">
                <a:moveTo>
                  <a:pt x="0" y="0"/>
                </a:moveTo>
                <a:lnTo>
                  <a:pt x="14729082" y="0"/>
                </a:lnTo>
                <a:lnTo>
                  <a:pt x="14729082"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921162" y="512808"/>
            <a:ext cx="12078846" cy="1492763"/>
            <a:chOff x="0" y="0"/>
            <a:chExt cx="3288428" cy="406400"/>
          </a:xfrm>
        </p:grpSpPr>
        <p:sp>
          <p:nvSpPr>
            <p:cNvPr name="Freeform 4" id="4"/>
            <p:cNvSpPr/>
            <p:nvPr/>
          </p:nvSpPr>
          <p:spPr>
            <a:xfrm flipH="false" flipV="false" rot="0">
              <a:off x="0" y="0"/>
              <a:ext cx="3288428" cy="406400"/>
            </a:xfrm>
            <a:custGeom>
              <a:avLst/>
              <a:gdLst/>
              <a:ahLst/>
              <a:cxnLst/>
              <a:rect r="r" b="b" t="t" l="l"/>
              <a:pathLst>
                <a:path h="406400" w="3288428">
                  <a:moveTo>
                    <a:pt x="3085228" y="0"/>
                  </a:moveTo>
                  <a:cubicBezTo>
                    <a:pt x="3197452" y="0"/>
                    <a:pt x="3288428" y="90976"/>
                    <a:pt x="3288428" y="203200"/>
                  </a:cubicBezTo>
                  <a:cubicBezTo>
                    <a:pt x="3288428" y="315424"/>
                    <a:pt x="3197452" y="406400"/>
                    <a:pt x="308522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288428" cy="434975"/>
            </a:xfrm>
            <a:prstGeom prst="rect">
              <a:avLst/>
            </a:prstGeom>
          </p:spPr>
          <p:txBody>
            <a:bodyPr anchor="ctr" rtlCol="false" tIns="50800" lIns="50800" bIns="50800" rIns="50800"/>
            <a:lstStyle/>
            <a:p>
              <a:pPr algn="ctr">
                <a:lnSpc>
                  <a:spcPts val="1885"/>
                </a:lnSpc>
              </a:pPr>
            </a:p>
          </p:txBody>
        </p:sp>
      </p:grpSp>
      <p:sp>
        <p:nvSpPr>
          <p:cNvPr name="Freeform 6" id="6"/>
          <p:cNvSpPr/>
          <p:nvPr/>
        </p:nvSpPr>
        <p:spPr>
          <a:xfrm flipH="false" flipV="false" rot="0">
            <a:off x="1846462" y="2401674"/>
            <a:ext cx="14595076" cy="7434142"/>
          </a:xfrm>
          <a:custGeom>
            <a:avLst/>
            <a:gdLst/>
            <a:ahLst/>
            <a:cxnLst/>
            <a:rect r="r" b="b" t="t" l="l"/>
            <a:pathLst>
              <a:path h="7434142" w="14595076">
                <a:moveTo>
                  <a:pt x="0" y="0"/>
                </a:moveTo>
                <a:lnTo>
                  <a:pt x="14595076" y="0"/>
                </a:lnTo>
                <a:lnTo>
                  <a:pt x="14595076" y="7434142"/>
                </a:lnTo>
                <a:lnTo>
                  <a:pt x="0" y="7434142"/>
                </a:lnTo>
                <a:lnTo>
                  <a:pt x="0" y="0"/>
                </a:lnTo>
                <a:close/>
              </a:path>
            </a:pathLst>
          </a:custGeom>
          <a:blipFill>
            <a:blip r:embed="rId3"/>
            <a:stretch>
              <a:fillRect l="0" t="0" r="0" b="0"/>
            </a:stretch>
          </a:blipFill>
        </p:spPr>
      </p:sp>
      <p:sp>
        <p:nvSpPr>
          <p:cNvPr name="TextBox 7" id="7"/>
          <p:cNvSpPr txBox="true"/>
          <p:nvPr/>
        </p:nvSpPr>
        <p:spPr>
          <a:xfrm rot="0">
            <a:off x="273356" y="864870"/>
            <a:ext cx="10649577" cy="838327"/>
          </a:xfrm>
          <a:prstGeom prst="rect">
            <a:avLst/>
          </a:prstGeom>
        </p:spPr>
        <p:txBody>
          <a:bodyPr anchor="t" rtlCol="false" tIns="0" lIns="0" bIns="0" rIns="0">
            <a:spAutoFit/>
          </a:bodyPr>
          <a:lstStyle/>
          <a:p>
            <a:pPr algn="l">
              <a:lnSpc>
                <a:spcPts val="5564"/>
              </a:lnSpc>
            </a:pPr>
            <a:r>
              <a:rPr lang="en-US" sz="5200">
                <a:solidFill>
                  <a:srgbClr val="5A798F"/>
                </a:solidFill>
                <a:latin typeface="Times New Roman Semi-Bold"/>
              </a:rPr>
              <a:t>IMPLEMENTATION DETAILS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312665" y="247546"/>
            <a:ext cx="14729082" cy="2154128"/>
          </a:xfrm>
          <a:custGeom>
            <a:avLst/>
            <a:gdLst/>
            <a:ahLst/>
            <a:cxnLst/>
            <a:rect r="r" b="b" t="t" l="l"/>
            <a:pathLst>
              <a:path h="2154128" w="14729082">
                <a:moveTo>
                  <a:pt x="0" y="0"/>
                </a:moveTo>
                <a:lnTo>
                  <a:pt x="14729082" y="0"/>
                </a:lnTo>
                <a:lnTo>
                  <a:pt x="14729082"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921162" y="512808"/>
            <a:ext cx="12078846" cy="1492763"/>
            <a:chOff x="0" y="0"/>
            <a:chExt cx="3288428" cy="406400"/>
          </a:xfrm>
        </p:grpSpPr>
        <p:sp>
          <p:nvSpPr>
            <p:cNvPr name="Freeform 4" id="4"/>
            <p:cNvSpPr/>
            <p:nvPr/>
          </p:nvSpPr>
          <p:spPr>
            <a:xfrm flipH="false" flipV="false" rot="0">
              <a:off x="0" y="0"/>
              <a:ext cx="3288428" cy="406400"/>
            </a:xfrm>
            <a:custGeom>
              <a:avLst/>
              <a:gdLst/>
              <a:ahLst/>
              <a:cxnLst/>
              <a:rect r="r" b="b" t="t" l="l"/>
              <a:pathLst>
                <a:path h="406400" w="3288428">
                  <a:moveTo>
                    <a:pt x="3085228" y="0"/>
                  </a:moveTo>
                  <a:cubicBezTo>
                    <a:pt x="3197452" y="0"/>
                    <a:pt x="3288428" y="90976"/>
                    <a:pt x="3288428" y="203200"/>
                  </a:cubicBezTo>
                  <a:cubicBezTo>
                    <a:pt x="3288428" y="315424"/>
                    <a:pt x="3197452" y="406400"/>
                    <a:pt x="308522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288428" cy="434975"/>
            </a:xfrm>
            <a:prstGeom prst="rect">
              <a:avLst/>
            </a:prstGeom>
          </p:spPr>
          <p:txBody>
            <a:bodyPr anchor="ctr" rtlCol="false" tIns="50800" lIns="50800" bIns="50800" rIns="50800"/>
            <a:lstStyle/>
            <a:p>
              <a:pPr algn="ctr">
                <a:lnSpc>
                  <a:spcPts val="1885"/>
                </a:lnSpc>
              </a:pPr>
            </a:p>
          </p:txBody>
        </p:sp>
      </p:grpSp>
      <p:sp>
        <p:nvSpPr>
          <p:cNvPr name="Freeform 6" id="6"/>
          <p:cNvSpPr/>
          <p:nvPr/>
        </p:nvSpPr>
        <p:spPr>
          <a:xfrm flipH="false" flipV="false" rot="0">
            <a:off x="1940148" y="2401674"/>
            <a:ext cx="14407703" cy="7331983"/>
          </a:xfrm>
          <a:custGeom>
            <a:avLst/>
            <a:gdLst/>
            <a:ahLst/>
            <a:cxnLst/>
            <a:rect r="r" b="b" t="t" l="l"/>
            <a:pathLst>
              <a:path h="7331983" w="14407703">
                <a:moveTo>
                  <a:pt x="0" y="0"/>
                </a:moveTo>
                <a:lnTo>
                  <a:pt x="14407704" y="0"/>
                </a:lnTo>
                <a:lnTo>
                  <a:pt x="14407704" y="7331984"/>
                </a:lnTo>
                <a:lnTo>
                  <a:pt x="0" y="7331984"/>
                </a:lnTo>
                <a:lnTo>
                  <a:pt x="0" y="0"/>
                </a:lnTo>
                <a:close/>
              </a:path>
            </a:pathLst>
          </a:custGeom>
          <a:blipFill>
            <a:blip r:embed="rId3"/>
            <a:stretch>
              <a:fillRect l="0" t="0" r="0" b="0"/>
            </a:stretch>
          </a:blipFill>
        </p:spPr>
      </p:sp>
      <p:sp>
        <p:nvSpPr>
          <p:cNvPr name="TextBox 7" id="7"/>
          <p:cNvSpPr txBox="true"/>
          <p:nvPr/>
        </p:nvSpPr>
        <p:spPr>
          <a:xfrm rot="0">
            <a:off x="273356" y="864870"/>
            <a:ext cx="10649577" cy="838327"/>
          </a:xfrm>
          <a:prstGeom prst="rect">
            <a:avLst/>
          </a:prstGeom>
        </p:spPr>
        <p:txBody>
          <a:bodyPr anchor="t" rtlCol="false" tIns="0" lIns="0" bIns="0" rIns="0">
            <a:spAutoFit/>
          </a:bodyPr>
          <a:lstStyle/>
          <a:p>
            <a:pPr algn="l">
              <a:lnSpc>
                <a:spcPts val="5564"/>
              </a:lnSpc>
            </a:pPr>
            <a:r>
              <a:rPr lang="en-US" sz="5200">
                <a:solidFill>
                  <a:srgbClr val="5A798F"/>
                </a:solidFill>
                <a:latin typeface="Times New Roman Semi-Bold"/>
              </a:rPr>
              <a:t>IMPLEMENTATION DETAILS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312665" y="247546"/>
            <a:ext cx="14729082" cy="2154128"/>
          </a:xfrm>
          <a:custGeom>
            <a:avLst/>
            <a:gdLst/>
            <a:ahLst/>
            <a:cxnLst/>
            <a:rect r="r" b="b" t="t" l="l"/>
            <a:pathLst>
              <a:path h="2154128" w="14729082">
                <a:moveTo>
                  <a:pt x="0" y="0"/>
                </a:moveTo>
                <a:lnTo>
                  <a:pt x="14729082" y="0"/>
                </a:lnTo>
                <a:lnTo>
                  <a:pt x="14729082"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921162" y="512808"/>
            <a:ext cx="12078846" cy="1492763"/>
            <a:chOff x="0" y="0"/>
            <a:chExt cx="3288428" cy="406400"/>
          </a:xfrm>
        </p:grpSpPr>
        <p:sp>
          <p:nvSpPr>
            <p:cNvPr name="Freeform 4" id="4"/>
            <p:cNvSpPr/>
            <p:nvPr/>
          </p:nvSpPr>
          <p:spPr>
            <a:xfrm flipH="false" flipV="false" rot="0">
              <a:off x="0" y="0"/>
              <a:ext cx="3288428" cy="406400"/>
            </a:xfrm>
            <a:custGeom>
              <a:avLst/>
              <a:gdLst/>
              <a:ahLst/>
              <a:cxnLst/>
              <a:rect r="r" b="b" t="t" l="l"/>
              <a:pathLst>
                <a:path h="406400" w="3288428">
                  <a:moveTo>
                    <a:pt x="3085228" y="0"/>
                  </a:moveTo>
                  <a:cubicBezTo>
                    <a:pt x="3197452" y="0"/>
                    <a:pt x="3288428" y="90976"/>
                    <a:pt x="3288428" y="203200"/>
                  </a:cubicBezTo>
                  <a:cubicBezTo>
                    <a:pt x="3288428" y="315424"/>
                    <a:pt x="3197452" y="406400"/>
                    <a:pt x="308522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288428" cy="434975"/>
            </a:xfrm>
            <a:prstGeom prst="rect">
              <a:avLst/>
            </a:prstGeom>
          </p:spPr>
          <p:txBody>
            <a:bodyPr anchor="ctr" rtlCol="false" tIns="50800" lIns="50800" bIns="50800" rIns="50800"/>
            <a:lstStyle/>
            <a:p>
              <a:pPr algn="ctr">
                <a:lnSpc>
                  <a:spcPts val="1885"/>
                </a:lnSpc>
              </a:pPr>
            </a:p>
          </p:txBody>
        </p:sp>
      </p:grpSp>
      <p:sp>
        <p:nvSpPr>
          <p:cNvPr name="Freeform 6" id="6"/>
          <p:cNvSpPr/>
          <p:nvPr/>
        </p:nvSpPr>
        <p:spPr>
          <a:xfrm flipH="false" flipV="false" rot="0">
            <a:off x="2609469" y="2401674"/>
            <a:ext cx="13069063" cy="7552982"/>
          </a:xfrm>
          <a:custGeom>
            <a:avLst/>
            <a:gdLst/>
            <a:ahLst/>
            <a:cxnLst/>
            <a:rect r="r" b="b" t="t" l="l"/>
            <a:pathLst>
              <a:path h="7552982" w="13069063">
                <a:moveTo>
                  <a:pt x="0" y="0"/>
                </a:moveTo>
                <a:lnTo>
                  <a:pt x="13069062" y="0"/>
                </a:lnTo>
                <a:lnTo>
                  <a:pt x="13069062" y="7552982"/>
                </a:lnTo>
                <a:lnTo>
                  <a:pt x="0" y="7552982"/>
                </a:lnTo>
                <a:lnTo>
                  <a:pt x="0" y="0"/>
                </a:lnTo>
                <a:close/>
              </a:path>
            </a:pathLst>
          </a:custGeom>
          <a:blipFill>
            <a:blip r:embed="rId3"/>
            <a:stretch>
              <a:fillRect l="0" t="0" r="0" b="0"/>
            </a:stretch>
          </a:blipFill>
        </p:spPr>
      </p:sp>
      <p:sp>
        <p:nvSpPr>
          <p:cNvPr name="TextBox 7" id="7"/>
          <p:cNvSpPr txBox="true"/>
          <p:nvPr/>
        </p:nvSpPr>
        <p:spPr>
          <a:xfrm rot="0">
            <a:off x="273356" y="864870"/>
            <a:ext cx="10649577" cy="838327"/>
          </a:xfrm>
          <a:prstGeom prst="rect">
            <a:avLst/>
          </a:prstGeom>
        </p:spPr>
        <p:txBody>
          <a:bodyPr anchor="t" rtlCol="false" tIns="0" lIns="0" bIns="0" rIns="0">
            <a:spAutoFit/>
          </a:bodyPr>
          <a:lstStyle/>
          <a:p>
            <a:pPr algn="l">
              <a:lnSpc>
                <a:spcPts val="5564"/>
              </a:lnSpc>
            </a:pPr>
            <a:r>
              <a:rPr lang="en-US" sz="5200">
                <a:solidFill>
                  <a:srgbClr val="5A798F"/>
                </a:solidFill>
                <a:latin typeface="Times New Roman Semi-Bold"/>
              </a:rPr>
              <a:t>IMPLEMENTATION DETAILS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312665" y="757538"/>
            <a:ext cx="14729082" cy="2154128"/>
          </a:xfrm>
          <a:custGeom>
            <a:avLst/>
            <a:gdLst/>
            <a:ahLst/>
            <a:cxnLst/>
            <a:rect r="r" b="b" t="t" l="l"/>
            <a:pathLst>
              <a:path h="2154128" w="14729082">
                <a:moveTo>
                  <a:pt x="0" y="0"/>
                </a:moveTo>
                <a:lnTo>
                  <a:pt x="14729082" y="0"/>
                </a:lnTo>
                <a:lnTo>
                  <a:pt x="14729082"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921162" y="1022801"/>
            <a:ext cx="12078846" cy="1492763"/>
            <a:chOff x="0" y="0"/>
            <a:chExt cx="3288428" cy="406400"/>
          </a:xfrm>
        </p:grpSpPr>
        <p:sp>
          <p:nvSpPr>
            <p:cNvPr name="Freeform 4" id="4"/>
            <p:cNvSpPr/>
            <p:nvPr/>
          </p:nvSpPr>
          <p:spPr>
            <a:xfrm flipH="false" flipV="false" rot="0">
              <a:off x="0" y="0"/>
              <a:ext cx="3288428" cy="406400"/>
            </a:xfrm>
            <a:custGeom>
              <a:avLst/>
              <a:gdLst/>
              <a:ahLst/>
              <a:cxnLst/>
              <a:rect r="r" b="b" t="t" l="l"/>
              <a:pathLst>
                <a:path h="406400" w="3288428">
                  <a:moveTo>
                    <a:pt x="3085228" y="0"/>
                  </a:moveTo>
                  <a:cubicBezTo>
                    <a:pt x="3197452" y="0"/>
                    <a:pt x="3288428" y="90976"/>
                    <a:pt x="3288428" y="203200"/>
                  </a:cubicBezTo>
                  <a:cubicBezTo>
                    <a:pt x="3288428" y="315424"/>
                    <a:pt x="3197452" y="406400"/>
                    <a:pt x="308522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288428" cy="434975"/>
            </a:xfrm>
            <a:prstGeom prst="rect">
              <a:avLst/>
            </a:prstGeom>
          </p:spPr>
          <p:txBody>
            <a:bodyPr anchor="ctr" rtlCol="false" tIns="50800" lIns="50800" bIns="50800" rIns="50800"/>
            <a:lstStyle/>
            <a:p>
              <a:pPr algn="ctr">
                <a:lnSpc>
                  <a:spcPts val="1885"/>
                </a:lnSpc>
              </a:pPr>
            </a:p>
          </p:txBody>
        </p:sp>
      </p:grpSp>
      <p:sp>
        <p:nvSpPr>
          <p:cNvPr name="TextBox 6" id="6"/>
          <p:cNvSpPr txBox="true"/>
          <p:nvPr/>
        </p:nvSpPr>
        <p:spPr>
          <a:xfrm rot="0">
            <a:off x="1322135" y="3151079"/>
            <a:ext cx="15643729" cy="5824855"/>
          </a:xfrm>
          <a:prstGeom prst="rect">
            <a:avLst/>
          </a:prstGeom>
        </p:spPr>
        <p:txBody>
          <a:bodyPr anchor="t" rtlCol="false" tIns="0" lIns="0" bIns="0" rIns="0">
            <a:spAutoFit/>
          </a:bodyPr>
          <a:lstStyle/>
          <a:p>
            <a:pPr algn="just">
              <a:lnSpc>
                <a:spcPts val="6560"/>
              </a:lnSpc>
            </a:pPr>
            <a:r>
              <a:rPr lang="en-US" sz="4000">
                <a:solidFill>
                  <a:srgbClr val="2D3B44"/>
                </a:solidFill>
                <a:latin typeface="Times New Roman Medium"/>
              </a:rPr>
              <a:t>The travel rate scraping project promises to streamline the process of accessing flight data, offering users a comprehensive and user-friendly platform for informed decision-making. Through web scraping, database management, and frontend development, the project aims to simplify the flight booking experience. With a focus on efficiency and usability, this solution is poised to enhance the travel planning process for users, ensuring they find the best flight deals with ease.</a:t>
            </a:r>
          </a:p>
        </p:txBody>
      </p:sp>
      <p:sp>
        <p:nvSpPr>
          <p:cNvPr name="TextBox 7" id="7"/>
          <p:cNvSpPr txBox="true"/>
          <p:nvPr/>
        </p:nvSpPr>
        <p:spPr>
          <a:xfrm rot="0">
            <a:off x="1615571" y="1332635"/>
            <a:ext cx="7005381" cy="956310"/>
          </a:xfrm>
          <a:prstGeom prst="rect">
            <a:avLst/>
          </a:prstGeom>
        </p:spPr>
        <p:txBody>
          <a:bodyPr anchor="t" rtlCol="false" tIns="0" lIns="0" bIns="0" rIns="0">
            <a:spAutoFit/>
          </a:bodyPr>
          <a:lstStyle/>
          <a:p>
            <a:pPr algn="l">
              <a:lnSpc>
                <a:spcPts val="6420"/>
              </a:lnSpc>
            </a:pPr>
            <a:r>
              <a:rPr lang="en-US" sz="6000">
                <a:solidFill>
                  <a:srgbClr val="5A798F"/>
                </a:solidFill>
                <a:latin typeface="Times New Roman Semi-Bold"/>
              </a:rPr>
              <a:t>CONCLUSION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312665" y="757538"/>
            <a:ext cx="14729082" cy="2154128"/>
          </a:xfrm>
          <a:custGeom>
            <a:avLst/>
            <a:gdLst/>
            <a:ahLst/>
            <a:cxnLst/>
            <a:rect r="r" b="b" t="t" l="l"/>
            <a:pathLst>
              <a:path h="2154128" w="14729082">
                <a:moveTo>
                  <a:pt x="0" y="0"/>
                </a:moveTo>
                <a:lnTo>
                  <a:pt x="14729082" y="0"/>
                </a:lnTo>
                <a:lnTo>
                  <a:pt x="14729082"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921162" y="1022801"/>
            <a:ext cx="12078846" cy="1492763"/>
            <a:chOff x="0" y="0"/>
            <a:chExt cx="3288428" cy="406400"/>
          </a:xfrm>
        </p:grpSpPr>
        <p:sp>
          <p:nvSpPr>
            <p:cNvPr name="Freeform 4" id="4"/>
            <p:cNvSpPr/>
            <p:nvPr/>
          </p:nvSpPr>
          <p:spPr>
            <a:xfrm flipH="false" flipV="false" rot="0">
              <a:off x="0" y="0"/>
              <a:ext cx="3288428" cy="406400"/>
            </a:xfrm>
            <a:custGeom>
              <a:avLst/>
              <a:gdLst/>
              <a:ahLst/>
              <a:cxnLst/>
              <a:rect r="r" b="b" t="t" l="l"/>
              <a:pathLst>
                <a:path h="406400" w="3288428">
                  <a:moveTo>
                    <a:pt x="3085228" y="0"/>
                  </a:moveTo>
                  <a:cubicBezTo>
                    <a:pt x="3197452" y="0"/>
                    <a:pt x="3288428" y="90976"/>
                    <a:pt x="3288428" y="203200"/>
                  </a:cubicBezTo>
                  <a:cubicBezTo>
                    <a:pt x="3288428" y="315424"/>
                    <a:pt x="3197452" y="406400"/>
                    <a:pt x="308522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288428" cy="434975"/>
            </a:xfrm>
            <a:prstGeom prst="rect">
              <a:avLst/>
            </a:prstGeom>
          </p:spPr>
          <p:txBody>
            <a:bodyPr anchor="ctr" rtlCol="false" tIns="50800" lIns="50800" bIns="50800" rIns="50800"/>
            <a:lstStyle/>
            <a:p>
              <a:pPr algn="ctr">
                <a:lnSpc>
                  <a:spcPts val="1885"/>
                </a:lnSpc>
              </a:pPr>
            </a:p>
          </p:txBody>
        </p:sp>
      </p:grpSp>
      <p:sp>
        <p:nvSpPr>
          <p:cNvPr name="TextBox 6" id="6"/>
          <p:cNvSpPr txBox="true"/>
          <p:nvPr/>
        </p:nvSpPr>
        <p:spPr>
          <a:xfrm rot="0">
            <a:off x="1615571" y="3236626"/>
            <a:ext cx="15643729" cy="3489579"/>
          </a:xfrm>
          <a:prstGeom prst="rect">
            <a:avLst/>
          </a:prstGeom>
        </p:spPr>
        <p:txBody>
          <a:bodyPr anchor="t" rtlCol="false" tIns="0" lIns="0" bIns="0" rIns="0">
            <a:spAutoFit/>
          </a:bodyPr>
          <a:lstStyle/>
          <a:p>
            <a:pPr algn="just" marL="906780" indent="-453390" lvl="1">
              <a:lnSpc>
                <a:spcPts val="6888"/>
              </a:lnSpc>
              <a:buFont typeface="Arial"/>
              <a:buChar char="•"/>
            </a:pPr>
            <a:r>
              <a:rPr lang="en-US" sz="4200" u="sng">
                <a:solidFill>
                  <a:srgbClr val="2D3B44"/>
                </a:solidFill>
                <a:latin typeface="Times New Roman Medium"/>
                <a:hlinkClick r:id="rId3" tooltip="https://crawlee.dev/docs/introduction"/>
              </a:rPr>
              <a:t>https://www.w3schools.in/sdlc/agile-model </a:t>
            </a:r>
          </a:p>
          <a:p>
            <a:pPr algn="just" marL="906780" indent="-453390" lvl="1">
              <a:lnSpc>
                <a:spcPts val="6888"/>
              </a:lnSpc>
              <a:buFont typeface="Arial"/>
              <a:buChar char="•"/>
            </a:pPr>
            <a:r>
              <a:rPr lang="en-US" sz="4200" u="sng">
                <a:solidFill>
                  <a:srgbClr val="2D3B44"/>
                </a:solidFill>
                <a:latin typeface="Times New Roman Medium"/>
              </a:rPr>
              <a:t>https://nextjs.org/docs</a:t>
            </a:r>
          </a:p>
          <a:p>
            <a:pPr algn="just" marL="906780" indent="-453390" lvl="1">
              <a:lnSpc>
                <a:spcPts val="6888"/>
              </a:lnSpc>
              <a:buFont typeface="Arial"/>
              <a:buChar char="•"/>
            </a:pPr>
            <a:r>
              <a:rPr lang="en-US" sz="4200" u="sng">
                <a:solidFill>
                  <a:srgbClr val="2D3B44"/>
                </a:solidFill>
                <a:latin typeface="Times New Roman Medium"/>
              </a:rPr>
              <a:t>https://www.youtube.com</a:t>
            </a:r>
          </a:p>
          <a:p>
            <a:pPr algn="just" marL="906780" indent="-453390" lvl="1">
              <a:lnSpc>
                <a:spcPts val="6888"/>
              </a:lnSpc>
              <a:buFont typeface="Arial"/>
              <a:buChar char="•"/>
            </a:pPr>
            <a:r>
              <a:rPr lang="en-US" sz="4200" u="sng">
                <a:solidFill>
                  <a:srgbClr val="2D3B44"/>
                </a:solidFill>
                <a:latin typeface="Times New Roman Medium"/>
              </a:rPr>
              <a:t>https://nodejs.org/docs/latest/api/documentation.html</a:t>
            </a:r>
          </a:p>
        </p:txBody>
      </p:sp>
      <p:sp>
        <p:nvSpPr>
          <p:cNvPr name="TextBox 7" id="7"/>
          <p:cNvSpPr txBox="true"/>
          <p:nvPr/>
        </p:nvSpPr>
        <p:spPr>
          <a:xfrm rot="0">
            <a:off x="1615571" y="1332635"/>
            <a:ext cx="7005381" cy="956310"/>
          </a:xfrm>
          <a:prstGeom prst="rect">
            <a:avLst/>
          </a:prstGeom>
        </p:spPr>
        <p:txBody>
          <a:bodyPr anchor="t" rtlCol="false" tIns="0" lIns="0" bIns="0" rIns="0">
            <a:spAutoFit/>
          </a:bodyPr>
          <a:lstStyle/>
          <a:p>
            <a:pPr algn="l">
              <a:lnSpc>
                <a:spcPts val="6420"/>
              </a:lnSpc>
            </a:pPr>
            <a:r>
              <a:rPr lang="en-US" sz="6000">
                <a:solidFill>
                  <a:srgbClr val="5A798F"/>
                </a:solidFill>
                <a:latin typeface="Times New Roman Bold"/>
              </a:rPr>
              <a:t>REFERENCES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2531992">
            <a:off x="10870551" y="3824325"/>
            <a:ext cx="6485285" cy="6781240"/>
          </a:xfrm>
          <a:custGeom>
            <a:avLst/>
            <a:gdLst/>
            <a:ahLst/>
            <a:cxnLst/>
            <a:rect r="r" b="b" t="t" l="l"/>
            <a:pathLst>
              <a:path h="6781240" w="6485285">
                <a:moveTo>
                  <a:pt x="0" y="0"/>
                </a:moveTo>
                <a:lnTo>
                  <a:pt x="6485285" y="0"/>
                </a:lnTo>
                <a:lnTo>
                  <a:pt x="6485285" y="6781240"/>
                </a:lnTo>
                <a:lnTo>
                  <a:pt x="0" y="67812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57375" y="933450"/>
            <a:ext cx="8106037" cy="8095904"/>
          </a:xfrm>
          <a:custGeom>
            <a:avLst/>
            <a:gdLst/>
            <a:ahLst/>
            <a:cxnLst/>
            <a:rect r="r" b="b" t="t" l="l"/>
            <a:pathLst>
              <a:path h="8095904" w="8106037">
                <a:moveTo>
                  <a:pt x="0" y="0"/>
                </a:moveTo>
                <a:lnTo>
                  <a:pt x="8106037" y="0"/>
                </a:lnTo>
                <a:lnTo>
                  <a:pt x="8106037" y="8095904"/>
                </a:lnTo>
                <a:lnTo>
                  <a:pt x="0" y="8095904"/>
                </a:lnTo>
                <a:lnTo>
                  <a:pt x="0" y="0"/>
                </a:lnTo>
                <a:close/>
              </a:path>
            </a:pathLst>
          </a:custGeom>
          <a:blipFill>
            <a:blip r:embed="rId4"/>
            <a:stretch>
              <a:fillRect l="0" t="0" r="0" b="0"/>
            </a:stretch>
          </a:blipFill>
        </p:spPr>
      </p:sp>
      <p:sp>
        <p:nvSpPr>
          <p:cNvPr name="Freeform 4" id="4"/>
          <p:cNvSpPr/>
          <p:nvPr/>
        </p:nvSpPr>
        <p:spPr>
          <a:xfrm flipH="false" flipV="false" rot="0">
            <a:off x="5414044" y="1418207"/>
            <a:ext cx="7316615" cy="7307469"/>
          </a:xfrm>
          <a:custGeom>
            <a:avLst/>
            <a:gdLst/>
            <a:ahLst/>
            <a:cxnLst/>
            <a:rect r="r" b="b" t="t" l="l"/>
            <a:pathLst>
              <a:path h="7307469" w="7316615">
                <a:moveTo>
                  <a:pt x="0" y="0"/>
                </a:moveTo>
                <a:lnTo>
                  <a:pt x="7316615" y="0"/>
                </a:lnTo>
                <a:lnTo>
                  <a:pt x="7316615" y="7307469"/>
                </a:lnTo>
                <a:lnTo>
                  <a:pt x="0" y="7307469"/>
                </a:lnTo>
                <a:lnTo>
                  <a:pt x="0" y="0"/>
                </a:lnTo>
                <a:close/>
              </a:path>
            </a:pathLst>
          </a:custGeom>
          <a:blipFill>
            <a:blip r:embed="rId5"/>
            <a:stretch>
              <a:fillRect l="0" t="0" r="0" b="0"/>
            </a:stretch>
          </a:blipFill>
        </p:spPr>
      </p:sp>
      <p:sp>
        <p:nvSpPr>
          <p:cNvPr name="TextBox 5" id="5"/>
          <p:cNvSpPr txBox="true"/>
          <p:nvPr/>
        </p:nvSpPr>
        <p:spPr>
          <a:xfrm rot="0">
            <a:off x="4174807" y="3769785"/>
            <a:ext cx="9938386" cy="3445160"/>
          </a:xfrm>
          <a:prstGeom prst="rect">
            <a:avLst/>
          </a:prstGeom>
        </p:spPr>
        <p:txBody>
          <a:bodyPr anchor="t" rtlCol="false" tIns="0" lIns="0" bIns="0" rIns="0">
            <a:spAutoFit/>
          </a:bodyPr>
          <a:lstStyle/>
          <a:p>
            <a:pPr algn="ctr">
              <a:lnSpc>
                <a:spcPts val="13393"/>
              </a:lnSpc>
            </a:pPr>
            <a:r>
              <a:rPr lang="en-US" sz="12517">
                <a:solidFill>
                  <a:srgbClr val="5A798F"/>
                </a:solidFill>
                <a:latin typeface="Kenao Sans Serif"/>
              </a:rPr>
              <a:t>Thank</a:t>
            </a:r>
          </a:p>
          <a:p>
            <a:pPr algn="ctr">
              <a:lnSpc>
                <a:spcPts val="13393"/>
              </a:lnSpc>
            </a:pPr>
            <a:r>
              <a:rPr lang="en-US" sz="12517">
                <a:solidFill>
                  <a:srgbClr val="5A798F"/>
                </a:solidFill>
                <a:latin typeface="Kenao Sans Serif"/>
              </a:rPr>
              <a:t>You</a:t>
            </a:r>
          </a:p>
        </p:txBody>
      </p:sp>
      <p:sp>
        <p:nvSpPr>
          <p:cNvPr name="Freeform 6" id="6"/>
          <p:cNvSpPr/>
          <p:nvPr/>
        </p:nvSpPr>
        <p:spPr>
          <a:xfrm flipH="true" flipV="true" rot="2531992">
            <a:off x="932164" y="-304221"/>
            <a:ext cx="6485285" cy="6781240"/>
          </a:xfrm>
          <a:custGeom>
            <a:avLst/>
            <a:gdLst/>
            <a:ahLst/>
            <a:cxnLst/>
            <a:rect r="r" b="b" t="t" l="l"/>
            <a:pathLst>
              <a:path h="6781240" w="6485285">
                <a:moveTo>
                  <a:pt x="6485285" y="6781240"/>
                </a:moveTo>
                <a:lnTo>
                  <a:pt x="0" y="6781240"/>
                </a:lnTo>
                <a:lnTo>
                  <a:pt x="0" y="0"/>
                </a:lnTo>
                <a:lnTo>
                  <a:pt x="6485285" y="0"/>
                </a:lnTo>
                <a:lnTo>
                  <a:pt x="6485285" y="678124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312665" y="757538"/>
            <a:ext cx="14729082" cy="2154128"/>
          </a:xfrm>
          <a:custGeom>
            <a:avLst/>
            <a:gdLst/>
            <a:ahLst/>
            <a:cxnLst/>
            <a:rect r="r" b="b" t="t" l="l"/>
            <a:pathLst>
              <a:path h="2154128" w="14729082">
                <a:moveTo>
                  <a:pt x="0" y="0"/>
                </a:moveTo>
                <a:lnTo>
                  <a:pt x="14729082" y="0"/>
                </a:lnTo>
                <a:lnTo>
                  <a:pt x="14729082"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3312665" y="1022801"/>
            <a:ext cx="14470349" cy="1492763"/>
            <a:chOff x="0" y="0"/>
            <a:chExt cx="3939507" cy="406400"/>
          </a:xfrm>
        </p:grpSpPr>
        <p:sp>
          <p:nvSpPr>
            <p:cNvPr name="Freeform 4" id="4"/>
            <p:cNvSpPr/>
            <p:nvPr/>
          </p:nvSpPr>
          <p:spPr>
            <a:xfrm flipH="false" flipV="false" rot="0">
              <a:off x="0" y="0"/>
              <a:ext cx="3939507" cy="406400"/>
            </a:xfrm>
            <a:custGeom>
              <a:avLst/>
              <a:gdLst/>
              <a:ahLst/>
              <a:cxnLst/>
              <a:rect r="r" b="b" t="t" l="l"/>
              <a:pathLst>
                <a:path h="406400" w="3939507">
                  <a:moveTo>
                    <a:pt x="3736307" y="0"/>
                  </a:moveTo>
                  <a:cubicBezTo>
                    <a:pt x="3848531" y="0"/>
                    <a:pt x="3939507" y="90976"/>
                    <a:pt x="3939507" y="203200"/>
                  </a:cubicBezTo>
                  <a:cubicBezTo>
                    <a:pt x="3939507" y="315424"/>
                    <a:pt x="3848531" y="406400"/>
                    <a:pt x="3736307"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939507" cy="434975"/>
            </a:xfrm>
            <a:prstGeom prst="rect">
              <a:avLst/>
            </a:prstGeom>
          </p:spPr>
          <p:txBody>
            <a:bodyPr anchor="ctr" rtlCol="false" tIns="50800" lIns="50800" bIns="50800" rIns="50800"/>
            <a:lstStyle/>
            <a:p>
              <a:pPr algn="ctr">
                <a:lnSpc>
                  <a:spcPts val="1885"/>
                </a:lnSpc>
              </a:pPr>
            </a:p>
          </p:txBody>
        </p:sp>
      </p:grpSp>
      <p:sp>
        <p:nvSpPr>
          <p:cNvPr name="TextBox 6" id="6"/>
          <p:cNvSpPr txBox="true"/>
          <p:nvPr/>
        </p:nvSpPr>
        <p:spPr>
          <a:xfrm rot="0">
            <a:off x="1765794" y="3148776"/>
            <a:ext cx="15493506" cy="5329013"/>
          </a:xfrm>
          <a:prstGeom prst="rect">
            <a:avLst/>
          </a:prstGeom>
        </p:spPr>
        <p:txBody>
          <a:bodyPr anchor="t" rtlCol="false" tIns="0" lIns="0" bIns="0" rIns="0">
            <a:spAutoFit/>
          </a:bodyPr>
          <a:lstStyle/>
          <a:p>
            <a:pPr algn="just">
              <a:lnSpc>
                <a:spcPts val="7045"/>
              </a:lnSpc>
            </a:pPr>
            <a:r>
              <a:rPr lang="en-US" sz="4025" spc="100">
                <a:solidFill>
                  <a:srgbClr val="2D3B44"/>
                </a:solidFill>
                <a:latin typeface="Times New Roman Medium"/>
              </a:rPr>
              <a:t>The flight data scraping project aims to revolutionize the process of gathering flight information from diverse online platforms, streamlining it into a centralized database for user accessibility. By automating data collection and aggregation, the project simplifies the search for the best flight deals, presenting comprehensive information through an intuitive dashboard.</a:t>
            </a:r>
          </a:p>
        </p:txBody>
      </p:sp>
      <p:sp>
        <p:nvSpPr>
          <p:cNvPr name="TextBox 7" id="7"/>
          <p:cNvSpPr txBox="true"/>
          <p:nvPr/>
        </p:nvSpPr>
        <p:spPr>
          <a:xfrm rot="0">
            <a:off x="1434127" y="1374862"/>
            <a:ext cx="8574798" cy="881380"/>
          </a:xfrm>
          <a:prstGeom prst="rect">
            <a:avLst/>
          </a:prstGeom>
        </p:spPr>
        <p:txBody>
          <a:bodyPr anchor="t" rtlCol="false" tIns="0" lIns="0" bIns="0" rIns="0">
            <a:spAutoFit/>
          </a:bodyPr>
          <a:lstStyle/>
          <a:p>
            <a:pPr algn="l">
              <a:lnSpc>
                <a:spcPts val="5885"/>
              </a:lnSpc>
            </a:pPr>
            <a:r>
              <a:rPr lang="en-US" sz="5500">
                <a:solidFill>
                  <a:srgbClr val="5A798F"/>
                </a:solidFill>
                <a:latin typeface="Times New Roman Semi-Bold"/>
              </a:rPr>
              <a:t>INTRODUCTION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312665" y="415895"/>
            <a:ext cx="14729082" cy="2154128"/>
          </a:xfrm>
          <a:custGeom>
            <a:avLst/>
            <a:gdLst/>
            <a:ahLst/>
            <a:cxnLst/>
            <a:rect r="r" b="b" t="t" l="l"/>
            <a:pathLst>
              <a:path h="2154128" w="14729082">
                <a:moveTo>
                  <a:pt x="0" y="0"/>
                </a:moveTo>
                <a:lnTo>
                  <a:pt x="14729082" y="0"/>
                </a:lnTo>
                <a:lnTo>
                  <a:pt x="14729082"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921162" y="681157"/>
            <a:ext cx="12078846" cy="1492763"/>
            <a:chOff x="0" y="0"/>
            <a:chExt cx="3288428" cy="406400"/>
          </a:xfrm>
        </p:grpSpPr>
        <p:sp>
          <p:nvSpPr>
            <p:cNvPr name="Freeform 4" id="4"/>
            <p:cNvSpPr/>
            <p:nvPr/>
          </p:nvSpPr>
          <p:spPr>
            <a:xfrm flipH="false" flipV="false" rot="0">
              <a:off x="0" y="0"/>
              <a:ext cx="3288428" cy="406400"/>
            </a:xfrm>
            <a:custGeom>
              <a:avLst/>
              <a:gdLst/>
              <a:ahLst/>
              <a:cxnLst/>
              <a:rect r="r" b="b" t="t" l="l"/>
              <a:pathLst>
                <a:path h="406400" w="3288428">
                  <a:moveTo>
                    <a:pt x="3085228" y="0"/>
                  </a:moveTo>
                  <a:cubicBezTo>
                    <a:pt x="3197452" y="0"/>
                    <a:pt x="3288428" y="90976"/>
                    <a:pt x="3288428" y="203200"/>
                  </a:cubicBezTo>
                  <a:cubicBezTo>
                    <a:pt x="3288428" y="315424"/>
                    <a:pt x="3197452" y="406400"/>
                    <a:pt x="308522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288428" cy="434975"/>
            </a:xfrm>
            <a:prstGeom prst="rect">
              <a:avLst/>
            </a:prstGeom>
          </p:spPr>
          <p:txBody>
            <a:bodyPr anchor="ctr" rtlCol="false" tIns="50800" lIns="50800" bIns="50800" rIns="50800"/>
            <a:lstStyle/>
            <a:p>
              <a:pPr algn="ctr">
                <a:lnSpc>
                  <a:spcPts val="1885"/>
                </a:lnSpc>
              </a:pPr>
            </a:p>
          </p:txBody>
        </p:sp>
      </p:grpSp>
      <p:sp>
        <p:nvSpPr>
          <p:cNvPr name="TextBox 6" id="6"/>
          <p:cNvSpPr txBox="true"/>
          <p:nvPr/>
        </p:nvSpPr>
        <p:spPr>
          <a:xfrm rot="0">
            <a:off x="522082" y="2341423"/>
            <a:ext cx="17243836" cy="6778396"/>
          </a:xfrm>
          <a:prstGeom prst="rect">
            <a:avLst/>
          </a:prstGeom>
        </p:spPr>
        <p:txBody>
          <a:bodyPr anchor="t" rtlCol="false" tIns="0" lIns="0" bIns="0" rIns="0">
            <a:spAutoFit/>
          </a:bodyPr>
          <a:lstStyle/>
          <a:p>
            <a:pPr algn="just">
              <a:lnSpc>
                <a:spcPts val="5335"/>
              </a:lnSpc>
            </a:pPr>
            <a:r>
              <a:rPr lang="en-US" sz="3048" spc="76">
                <a:solidFill>
                  <a:srgbClr val="2D3B44"/>
                </a:solidFill>
                <a:latin typeface="Times New Roman Medium"/>
              </a:rPr>
              <a:t>Develop a travel rate scraping system to collect flight data from diverse sources and store it</a:t>
            </a:r>
          </a:p>
          <a:p>
            <a:pPr algn="just">
              <a:lnSpc>
                <a:spcPts val="5335"/>
              </a:lnSpc>
            </a:pPr>
            <a:r>
              <a:rPr lang="en-US" sz="3048" spc="76">
                <a:solidFill>
                  <a:srgbClr val="2D3B44"/>
                </a:solidFill>
                <a:latin typeface="Times New Roman Medium"/>
              </a:rPr>
              <a:t>into a database.</a:t>
            </a:r>
          </a:p>
          <a:p>
            <a:pPr algn="just">
              <a:lnSpc>
                <a:spcPts val="5335"/>
              </a:lnSpc>
            </a:pPr>
            <a:r>
              <a:rPr lang="en-US" sz="3048" spc="76">
                <a:solidFill>
                  <a:srgbClr val="2D3B44"/>
                </a:solidFill>
                <a:latin typeface="Times New Roman"/>
              </a:rPr>
              <a:t>   </a:t>
            </a:r>
            <a:r>
              <a:rPr lang="en-US" sz="3048" spc="76">
                <a:solidFill>
                  <a:srgbClr val="2D3B44"/>
                </a:solidFill>
                <a:latin typeface="Times New Roman Medium"/>
                <a:ea typeface="Times New Roman Medium"/>
              </a:rPr>
              <a:t>● Implement web scraping algorithms for extracting flight information from B2B and B2C</a:t>
            </a:r>
          </a:p>
          <a:p>
            <a:pPr algn="just">
              <a:lnSpc>
                <a:spcPts val="5335"/>
              </a:lnSpc>
            </a:pPr>
            <a:r>
              <a:rPr lang="en-US" sz="3048" spc="76">
                <a:solidFill>
                  <a:srgbClr val="2D3B44"/>
                </a:solidFill>
                <a:latin typeface="Times New Roman"/>
              </a:rPr>
              <a:t>      </a:t>
            </a:r>
            <a:r>
              <a:rPr lang="en-US" sz="3048" spc="76">
                <a:solidFill>
                  <a:srgbClr val="2D3B44"/>
                </a:solidFill>
                <a:latin typeface="Times New Roman Medium"/>
              </a:rPr>
              <a:t>websites.</a:t>
            </a:r>
          </a:p>
          <a:p>
            <a:pPr algn="just">
              <a:lnSpc>
                <a:spcPts val="5335"/>
              </a:lnSpc>
            </a:pPr>
            <a:r>
              <a:rPr lang="en-US" sz="3048" spc="76">
                <a:solidFill>
                  <a:srgbClr val="2D3B44"/>
                </a:solidFill>
                <a:latin typeface="Times New Roman"/>
              </a:rPr>
              <a:t>   </a:t>
            </a:r>
            <a:r>
              <a:rPr lang="en-US" sz="3048" spc="76">
                <a:solidFill>
                  <a:srgbClr val="2D3B44"/>
                </a:solidFill>
                <a:latin typeface="Times New Roman Medium"/>
                <a:ea typeface="Times New Roman Medium"/>
              </a:rPr>
              <a:t>● Design a database schema for efficient storage and management of scraped data.</a:t>
            </a:r>
          </a:p>
          <a:p>
            <a:pPr algn="just">
              <a:lnSpc>
                <a:spcPts val="5335"/>
              </a:lnSpc>
            </a:pPr>
            <a:r>
              <a:rPr lang="en-US" sz="3048" spc="76">
                <a:solidFill>
                  <a:srgbClr val="2D3B44"/>
                </a:solidFill>
                <a:latin typeface="Times New Roman"/>
              </a:rPr>
              <a:t>      </a:t>
            </a:r>
            <a:r>
              <a:rPr lang="en-US" sz="3048" spc="76">
                <a:solidFill>
                  <a:srgbClr val="2D3B44"/>
                </a:solidFill>
                <a:latin typeface="Times New Roman Medium"/>
              </a:rPr>
              <a:t>Develop a user-friendly dashboard interface displaying cheapest flights and all available</a:t>
            </a:r>
          </a:p>
          <a:p>
            <a:pPr algn="just">
              <a:lnSpc>
                <a:spcPts val="5335"/>
              </a:lnSpc>
            </a:pPr>
            <a:r>
              <a:rPr lang="en-US" sz="3048" spc="76">
                <a:solidFill>
                  <a:srgbClr val="2D3B44"/>
                </a:solidFill>
                <a:latin typeface="Times New Roman"/>
              </a:rPr>
              <a:t>      </a:t>
            </a:r>
            <a:r>
              <a:rPr lang="en-US" sz="3048" spc="76">
                <a:solidFill>
                  <a:srgbClr val="2D3B44"/>
                </a:solidFill>
                <a:latin typeface="Times New Roman Medium"/>
              </a:rPr>
              <a:t>options for a given route.</a:t>
            </a:r>
          </a:p>
          <a:p>
            <a:pPr algn="just">
              <a:lnSpc>
                <a:spcPts val="5335"/>
              </a:lnSpc>
            </a:pPr>
            <a:r>
              <a:rPr lang="en-US" sz="3048" spc="76">
                <a:solidFill>
                  <a:srgbClr val="2D3B44"/>
                </a:solidFill>
                <a:latin typeface="Times New Roman"/>
              </a:rPr>
              <a:t>   </a:t>
            </a:r>
            <a:r>
              <a:rPr lang="en-US" sz="3048" spc="76">
                <a:solidFill>
                  <a:srgbClr val="2D3B44"/>
                </a:solidFill>
                <a:latin typeface="Times New Roman Medium"/>
                <a:ea typeface="Times New Roman Medium"/>
              </a:rPr>
              <a:t>● Implement algorithms for analyzing and comparing flight prices, enabling informed</a:t>
            </a:r>
          </a:p>
          <a:p>
            <a:pPr algn="just">
              <a:lnSpc>
                <a:spcPts val="5335"/>
              </a:lnSpc>
            </a:pPr>
            <a:r>
              <a:rPr lang="en-US" sz="3048" spc="76">
                <a:solidFill>
                  <a:srgbClr val="2D3B44"/>
                </a:solidFill>
                <a:latin typeface="Times New Roman"/>
              </a:rPr>
              <a:t>      </a:t>
            </a:r>
            <a:r>
              <a:rPr lang="en-US" sz="3048" spc="76">
                <a:solidFill>
                  <a:srgbClr val="2D3B44"/>
                </a:solidFill>
                <a:latin typeface="Times New Roman Medium"/>
              </a:rPr>
              <a:t>decisions.</a:t>
            </a:r>
          </a:p>
          <a:p>
            <a:pPr algn="just">
              <a:lnSpc>
                <a:spcPts val="5335"/>
              </a:lnSpc>
            </a:pPr>
            <a:r>
              <a:rPr lang="en-US" sz="3048" spc="76">
                <a:solidFill>
                  <a:srgbClr val="2D3B44"/>
                </a:solidFill>
                <a:latin typeface="Times New Roman"/>
              </a:rPr>
              <a:t>   </a:t>
            </a:r>
            <a:r>
              <a:rPr lang="en-US" sz="3048" spc="76">
                <a:solidFill>
                  <a:srgbClr val="2D3B44"/>
                </a:solidFill>
                <a:latin typeface="Times New Roman Medium"/>
                <a:ea typeface="Times New Roman Medium"/>
              </a:rPr>
              <a:t>● Ensure scalability and reliability of the system for future expansions and updates.</a:t>
            </a:r>
          </a:p>
        </p:txBody>
      </p:sp>
      <p:sp>
        <p:nvSpPr>
          <p:cNvPr name="TextBox 7" id="7"/>
          <p:cNvSpPr txBox="true"/>
          <p:nvPr/>
        </p:nvSpPr>
        <p:spPr>
          <a:xfrm rot="0">
            <a:off x="1737810" y="1033219"/>
            <a:ext cx="8574798" cy="881380"/>
          </a:xfrm>
          <a:prstGeom prst="rect">
            <a:avLst/>
          </a:prstGeom>
        </p:spPr>
        <p:txBody>
          <a:bodyPr anchor="t" rtlCol="false" tIns="0" lIns="0" bIns="0" rIns="0">
            <a:spAutoFit/>
          </a:bodyPr>
          <a:lstStyle/>
          <a:p>
            <a:pPr algn="l">
              <a:lnSpc>
                <a:spcPts val="5885"/>
              </a:lnSpc>
            </a:pPr>
            <a:r>
              <a:rPr lang="en-US" sz="5500">
                <a:solidFill>
                  <a:srgbClr val="5A798F"/>
                </a:solidFill>
                <a:latin typeface="Times New Roman Semi-Bold"/>
              </a:rPr>
              <a:t>OBJECTIVE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312665" y="757538"/>
            <a:ext cx="14729082" cy="2154128"/>
          </a:xfrm>
          <a:custGeom>
            <a:avLst/>
            <a:gdLst/>
            <a:ahLst/>
            <a:cxnLst/>
            <a:rect r="r" b="b" t="t" l="l"/>
            <a:pathLst>
              <a:path h="2154128" w="14729082">
                <a:moveTo>
                  <a:pt x="0" y="0"/>
                </a:moveTo>
                <a:lnTo>
                  <a:pt x="14729082" y="0"/>
                </a:lnTo>
                <a:lnTo>
                  <a:pt x="14729082"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921162" y="1022801"/>
            <a:ext cx="12078846" cy="1492763"/>
            <a:chOff x="0" y="0"/>
            <a:chExt cx="3288428" cy="406400"/>
          </a:xfrm>
        </p:grpSpPr>
        <p:sp>
          <p:nvSpPr>
            <p:cNvPr name="Freeform 4" id="4"/>
            <p:cNvSpPr/>
            <p:nvPr/>
          </p:nvSpPr>
          <p:spPr>
            <a:xfrm flipH="false" flipV="false" rot="0">
              <a:off x="0" y="0"/>
              <a:ext cx="3288428" cy="406400"/>
            </a:xfrm>
            <a:custGeom>
              <a:avLst/>
              <a:gdLst/>
              <a:ahLst/>
              <a:cxnLst/>
              <a:rect r="r" b="b" t="t" l="l"/>
              <a:pathLst>
                <a:path h="406400" w="3288428">
                  <a:moveTo>
                    <a:pt x="3085228" y="0"/>
                  </a:moveTo>
                  <a:cubicBezTo>
                    <a:pt x="3197452" y="0"/>
                    <a:pt x="3288428" y="90976"/>
                    <a:pt x="3288428" y="203200"/>
                  </a:cubicBezTo>
                  <a:cubicBezTo>
                    <a:pt x="3288428" y="315424"/>
                    <a:pt x="3197452" y="406400"/>
                    <a:pt x="308522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288428" cy="434975"/>
            </a:xfrm>
            <a:prstGeom prst="rect">
              <a:avLst/>
            </a:prstGeom>
          </p:spPr>
          <p:txBody>
            <a:bodyPr anchor="ctr" rtlCol="false" tIns="50800" lIns="50800" bIns="50800" rIns="50800"/>
            <a:lstStyle/>
            <a:p>
              <a:pPr algn="ctr">
                <a:lnSpc>
                  <a:spcPts val="1885"/>
                </a:lnSpc>
              </a:pPr>
            </a:p>
          </p:txBody>
        </p:sp>
      </p:grpSp>
      <p:sp>
        <p:nvSpPr>
          <p:cNvPr name="TextBox 6" id="6"/>
          <p:cNvSpPr txBox="true"/>
          <p:nvPr/>
        </p:nvSpPr>
        <p:spPr>
          <a:xfrm rot="0">
            <a:off x="725017" y="2948649"/>
            <a:ext cx="16534283" cy="6416039"/>
          </a:xfrm>
          <a:prstGeom prst="rect">
            <a:avLst/>
          </a:prstGeom>
        </p:spPr>
        <p:txBody>
          <a:bodyPr anchor="t" rtlCol="false" tIns="0" lIns="0" bIns="0" rIns="0">
            <a:spAutoFit/>
          </a:bodyPr>
          <a:lstStyle/>
          <a:p>
            <a:pPr algn="just">
              <a:lnSpc>
                <a:spcPts val="6300"/>
              </a:lnSpc>
            </a:pPr>
            <a:r>
              <a:rPr lang="en-US" sz="3600" spc="90">
                <a:solidFill>
                  <a:srgbClr val="2D3B44"/>
                </a:solidFill>
                <a:latin typeface="Times New Roman Medium"/>
              </a:rPr>
              <a:t>The ideal background for a travel rate scraping project would involve expertise in web scraping techniques and tools, proficiency in programming languages such as Python or JavaScript, familiarity with APIs for accessing travel data (such as those provided by booking platforms or airlines), understanding of data processing and analysis methods, and knowledge of the travel industry's dynamics and pricing structures. Additionally, experience with database management systems and data visualization techniques would be beneficial for handling and presenting scraped data effectively.</a:t>
            </a:r>
          </a:p>
        </p:txBody>
      </p:sp>
      <p:sp>
        <p:nvSpPr>
          <p:cNvPr name="TextBox 7" id="7"/>
          <p:cNvSpPr txBox="true"/>
          <p:nvPr/>
        </p:nvSpPr>
        <p:spPr>
          <a:xfrm rot="0">
            <a:off x="725017" y="1374862"/>
            <a:ext cx="10128984" cy="881380"/>
          </a:xfrm>
          <a:prstGeom prst="rect">
            <a:avLst/>
          </a:prstGeom>
        </p:spPr>
        <p:txBody>
          <a:bodyPr anchor="t" rtlCol="false" tIns="0" lIns="0" bIns="0" rIns="0">
            <a:spAutoFit/>
          </a:bodyPr>
          <a:lstStyle/>
          <a:p>
            <a:pPr algn="l">
              <a:lnSpc>
                <a:spcPts val="5885"/>
              </a:lnSpc>
            </a:pPr>
            <a:r>
              <a:rPr lang="en-US" sz="5500">
                <a:solidFill>
                  <a:srgbClr val="5A798F"/>
                </a:solidFill>
                <a:latin typeface="Times New Roman Semi-Bold"/>
              </a:rPr>
              <a:t>RELATED BACKGROUND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312665" y="757538"/>
            <a:ext cx="14729082" cy="2154128"/>
          </a:xfrm>
          <a:custGeom>
            <a:avLst/>
            <a:gdLst/>
            <a:ahLst/>
            <a:cxnLst/>
            <a:rect r="r" b="b" t="t" l="l"/>
            <a:pathLst>
              <a:path h="2154128" w="14729082">
                <a:moveTo>
                  <a:pt x="0" y="0"/>
                </a:moveTo>
                <a:lnTo>
                  <a:pt x="14729082" y="0"/>
                </a:lnTo>
                <a:lnTo>
                  <a:pt x="14729082"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921162" y="1022801"/>
            <a:ext cx="12078846" cy="1492763"/>
            <a:chOff x="0" y="0"/>
            <a:chExt cx="3288428" cy="406400"/>
          </a:xfrm>
        </p:grpSpPr>
        <p:sp>
          <p:nvSpPr>
            <p:cNvPr name="Freeform 4" id="4"/>
            <p:cNvSpPr/>
            <p:nvPr/>
          </p:nvSpPr>
          <p:spPr>
            <a:xfrm flipH="false" flipV="false" rot="0">
              <a:off x="0" y="0"/>
              <a:ext cx="3288428" cy="406400"/>
            </a:xfrm>
            <a:custGeom>
              <a:avLst/>
              <a:gdLst/>
              <a:ahLst/>
              <a:cxnLst/>
              <a:rect r="r" b="b" t="t" l="l"/>
              <a:pathLst>
                <a:path h="406400" w="3288428">
                  <a:moveTo>
                    <a:pt x="3085228" y="0"/>
                  </a:moveTo>
                  <a:cubicBezTo>
                    <a:pt x="3197452" y="0"/>
                    <a:pt x="3288428" y="90976"/>
                    <a:pt x="3288428" y="203200"/>
                  </a:cubicBezTo>
                  <a:cubicBezTo>
                    <a:pt x="3288428" y="315424"/>
                    <a:pt x="3197452" y="406400"/>
                    <a:pt x="308522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288428" cy="434975"/>
            </a:xfrm>
            <a:prstGeom prst="rect">
              <a:avLst/>
            </a:prstGeom>
          </p:spPr>
          <p:txBody>
            <a:bodyPr anchor="ctr" rtlCol="false" tIns="50800" lIns="50800" bIns="50800" rIns="50800"/>
            <a:lstStyle/>
            <a:p>
              <a:pPr algn="ctr">
                <a:lnSpc>
                  <a:spcPts val="1885"/>
                </a:lnSpc>
              </a:pPr>
            </a:p>
          </p:txBody>
        </p:sp>
      </p:grpSp>
      <p:sp>
        <p:nvSpPr>
          <p:cNvPr name="Freeform 6" id="6"/>
          <p:cNvSpPr/>
          <p:nvPr/>
        </p:nvSpPr>
        <p:spPr>
          <a:xfrm flipH="false" flipV="false" rot="0">
            <a:off x="1161615" y="3229541"/>
            <a:ext cx="15964769" cy="6414735"/>
          </a:xfrm>
          <a:custGeom>
            <a:avLst/>
            <a:gdLst/>
            <a:ahLst/>
            <a:cxnLst/>
            <a:rect r="r" b="b" t="t" l="l"/>
            <a:pathLst>
              <a:path h="6414735" w="15964769">
                <a:moveTo>
                  <a:pt x="0" y="0"/>
                </a:moveTo>
                <a:lnTo>
                  <a:pt x="15964770" y="0"/>
                </a:lnTo>
                <a:lnTo>
                  <a:pt x="15964770" y="6414734"/>
                </a:lnTo>
                <a:lnTo>
                  <a:pt x="0" y="6414734"/>
                </a:lnTo>
                <a:lnTo>
                  <a:pt x="0" y="0"/>
                </a:lnTo>
                <a:close/>
              </a:path>
            </a:pathLst>
          </a:custGeom>
          <a:blipFill>
            <a:blip r:embed="rId3"/>
            <a:stretch>
              <a:fillRect l="0" t="-1849" r="0" b="-1849"/>
            </a:stretch>
          </a:blipFill>
        </p:spPr>
      </p:sp>
      <p:sp>
        <p:nvSpPr>
          <p:cNvPr name="TextBox 7" id="7"/>
          <p:cNvSpPr txBox="true"/>
          <p:nvPr/>
        </p:nvSpPr>
        <p:spPr>
          <a:xfrm rot="0">
            <a:off x="725017" y="1374862"/>
            <a:ext cx="10128984" cy="881380"/>
          </a:xfrm>
          <a:prstGeom prst="rect">
            <a:avLst/>
          </a:prstGeom>
        </p:spPr>
        <p:txBody>
          <a:bodyPr anchor="t" rtlCol="false" tIns="0" lIns="0" bIns="0" rIns="0">
            <a:spAutoFit/>
          </a:bodyPr>
          <a:lstStyle/>
          <a:p>
            <a:pPr algn="l">
              <a:lnSpc>
                <a:spcPts val="5885"/>
              </a:lnSpc>
            </a:pPr>
            <a:r>
              <a:rPr lang="en-US" sz="5500">
                <a:solidFill>
                  <a:srgbClr val="5A798F"/>
                </a:solidFill>
                <a:latin typeface="Times New Roman Semi-Bold"/>
              </a:rPr>
              <a:t>RELATED BACKGROUND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312665" y="757538"/>
            <a:ext cx="14729082" cy="2154128"/>
          </a:xfrm>
          <a:custGeom>
            <a:avLst/>
            <a:gdLst/>
            <a:ahLst/>
            <a:cxnLst/>
            <a:rect r="r" b="b" t="t" l="l"/>
            <a:pathLst>
              <a:path h="2154128" w="14729082">
                <a:moveTo>
                  <a:pt x="0" y="0"/>
                </a:moveTo>
                <a:lnTo>
                  <a:pt x="14729082" y="0"/>
                </a:lnTo>
                <a:lnTo>
                  <a:pt x="14729082"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921162" y="1022801"/>
            <a:ext cx="12078846" cy="1492763"/>
            <a:chOff x="0" y="0"/>
            <a:chExt cx="3288428" cy="406400"/>
          </a:xfrm>
        </p:grpSpPr>
        <p:sp>
          <p:nvSpPr>
            <p:cNvPr name="Freeform 4" id="4"/>
            <p:cNvSpPr/>
            <p:nvPr/>
          </p:nvSpPr>
          <p:spPr>
            <a:xfrm flipH="false" flipV="false" rot="0">
              <a:off x="0" y="0"/>
              <a:ext cx="3288428" cy="406400"/>
            </a:xfrm>
            <a:custGeom>
              <a:avLst/>
              <a:gdLst/>
              <a:ahLst/>
              <a:cxnLst/>
              <a:rect r="r" b="b" t="t" l="l"/>
              <a:pathLst>
                <a:path h="406400" w="3288428">
                  <a:moveTo>
                    <a:pt x="3085228" y="0"/>
                  </a:moveTo>
                  <a:cubicBezTo>
                    <a:pt x="3197452" y="0"/>
                    <a:pt x="3288428" y="90976"/>
                    <a:pt x="3288428" y="203200"/>
                  </a:cubicBezTo>
                  <a:cubicBezTo>
                    <a:pt x="3288428" y="315424"/>
                    <a:pt x="3197452" y="406400"/>
                    <a:pt x="308522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288428" cy="434975"/>
            </a:xfrm>
            <a:prstGeom prst="rect">
              <a:avLst/>
            </a:prstGeom>
          </p:spPr>
          <p:txBody>
            <a:bodyPr anchor="ctr" rtlCol="false" tIns="50800" lIns="50800" bIns="50800" rIns="50800"/>
            <a:lstStyle/>
            <a:p>
              <a:pPr algn="ctr">
                <a:lnSpc>
                  <a:spcPts val="1885"/>
                </a:lnSpc>
              </a:pPr>
            </a:p>
          </p:txBody>
        </p:sp>
      </p:grpSp>
      <p:sp>
        <p:nvSpPr>
          <p:cNvPr name="Freeform 6" id="6"/>
          <p:cNvSpPr/>
          <p:nvPr/>
        </p:nvSpPr>
        <p:spPr>
          <a:xfrm flipH="false" flipV="false" rot="0">
            <a:off x="1055530" y="2911666"/>
            <a:ext cx="16176941" cy="6369670"/>
          </a:xfrm>
          <a:custGeom>
            <a:avLst/>
            <a:gdLst/>
            <a:ahLst/>
            <a:cxnLst/>
            <a:rect r="r" b="b" t="t" l="l"/>
            <a:pathLst>
              <a:path h="6369670" w="16176941">
                <a:moveTo>
                  <a:pt x="0" y="0"/>
                </a:moveTo>
                <a:lnTo>
                  <a:pt x="16176940" y="0"/>
                </a:lnTo>
                <a:lnTo>
                  <a:pt x="16176940" y="6369671"/>
                </a:lnTo>
                <a:lnTo>
                  <a:pt x="0" y="6369671"/>
                </a:lnTo>
                <a:lnTo>
                  <a:pt x="0" y="0"/>
                </a:lnTo>
                <a:close/>
              </a:path>
            </a:pathLst>
          </a:custGeom>
          <a:blipFill>
            <a:blip r:embed="rId3"/>
            <a:stretch>
              <a:fillRect l="0" t="0" r="0" b="0"/>
            </a:stretch>
          </a:blipFill>
        </p:spPr>
      </p:sp>
      <p:sp>
        <p:nvSpPr>
          <p:cNvPr name="TextBox 7" id="7"/>
          <p:cNvSpPr txBox="true"/>
          <p:nvPr/>
        </p:nvSpPr>
        <p:spPr>
          <a:xfrm rot="0">
            <a:off x="725017" y="1374862"/>
            <a:ext cx="10128984" cy="881380"/>
          </a:xfrm>
          <a:prstGeom prst="rect">
            <a:avLst/>
          </a:prstGeom>
        </p:spPr>
        <p:txBody>
          <a:bodyPr anchor="t" rtlCol="false" tIns="0" lIns="0" bIns="0" rIns="0">
            <a:spAutoFit/>
          </a:bodyPr>
          <a:lstStyle/>
          <a:p>
            <a:pPr algn="l">
              <a:lnSpc>
                <a:spcPts val="5885"/>
              </a:lnSpc>
            </a:pPr>
            <a:r>
              <a:rPr lang="en-US" sz="5500">
                <a:solidFill>
                  <a:srgbClr val="5A798F"/>
                </a:solidFill>
                <a:latin typeface="Times New Roman Semi-Bold"/>
              </a:rPr>
              <a:t>RELATED BACKGROUND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344585" y="379604"/>
            <a:ext cx="14729082" cy="2154128"/>
          </a:xfrm>
          <a:custGeom>
            <a:avLst/>
            <a:gdLst/>
            <a:ahLst/>
            <a:cxnLst/>
            <a:rect r="r" b="b" t="t" l="l"/>
            <a:pathLst>
              <a:path h="2154128" w="14729082">
                <a:moveTo>
                  <a:pt x="0" y="0"/>
                </a:moveTo>
                <a:lnTo>
                  <a:pt x="14729081" y="0"/>
                </a:lnTo>
                <a:lnTo>
                  <a:pt x="14729081"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953082" y="644866"/>
            <a:ext cx="12078846" cy="1492763"/>
            <a:chOff x="0" y="0"/>
            <a:chExt cx="3288428" cy="406400"/>
          </a:xfrm>
        </p:grpSpPr>
        <p:sp>
          <p:nvSpPr>
            <p:cNvPr name="Freeform 4" id="4"/>
            <p:cNvSpPr/>
            <p:nvPr/>
          </p:nvSpPr>
          <p:spPr>
            <a:xfrm flipH="false" flipV="false" rot="0">
              <a:off x="0" y="0"/>
              <a:ext cx="3288428" cy="406400"/>
            </a:xfrm>
            <a:custGeom>
              <a:avLst/>
              <a:gdLst/>
              <a:ahLst/>
              <a:cxnLst/>
              <a:rect r="r" b="b" t="t" l="l"/>
              <a:pathLst>
                <a:path h="406400" w="3288428">
                  <a:moveTo>
                    <a:pt x="3085228" y="0"/>
                  </a:moveTo>
                  <a:cubicBezTo>
                    <a:pt x="3197452" y="0"/>
                    <a:pt x="3288428" y="90976"/>
                    <a:pt x="3288428" y="203200"/>
                  </a:cubicBezTo>
                  <a:cubicBezTo>
                    <a:pt x="3288428" y="315424"/>
                    <a:pt x="3197452" y="406400"/>
                    <a:pt x="308522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288428" cy="434975"/>
            </a:xfrm>
            <a:prstGeom prst="rect">
              <a:avLst/>
            </a:prstGeom>
          </p:spPr>
          <p:txBody>
            <a:bodyPr anchor="ctr" rtlCol="false" tIns="50800" lIns="50800" bIns="50800" rIns="50800"/>
            <a:lstStyle/>
            <a:p>
              <a:pPr algn="ctr">
                <a:lnSpc>
                  <a:spcPts val="1885"/>
                </a:lnSpc>
              </a:pPr>
            </a:p>
          </p:txBody>
        </p:sp>
      </p:grpSp>
      <p:sp>
        <p:nvSpPr>
          <p:cNvPr name="Freeform 6" id="6"/>
          <p:cNvSpPr/>
          <p:nvPr/>
        </p:nvSpPr>
        <p:spPr>
          <a:xfrm flipH="false" flipV="false" rot="0">
            <a:off x="2863879" y="2533732"/>
            <a:ext cx="12560242" cy="7409152"/>
          </a:xfrm>
          <a:custGeom>
            <a:avLst/>
            <a:gdLst/>
            <a:ahLst/>
            <a:cxnLst/>
            <a:rect r="r" b="b" t="t" l="l"/>
            <a:pathLst>
              <a:path h="7409152" w="12560242">
                <a:moveTo>
                  <a:pt x="0" y="0"/>
                </a:moveTo>
                <a:lnTo>
                  <a:pt x="12560242" y="0"/>
                </a:lnTo>
                <a:lnTo>
                  <a:pt x="12560242" y="7409152"/>
                </a:lnTo>
                <a:lnTo>
                  <a:pt x="0" y="7409152"/>
                </a:lnTo>
                <a:lnTo>
                  <a:pt x="0" y="0"/>
                </a:lnTo>
                <a:close/>
              </a:path>
            </a:pathLst>
          </a:custGeom>
          <a:blipFill>
            <a:blip r:embed="rId3"/>
            <a:stretch>
              <a:fillRect l="-4231" t="-2561" r="-3324" b="0"/>
            </a:stretch>
          </a:blipFill>
        </p:spPr>
      </p:sp>
      <p:sp>
        <p:nvSpPr>
          <p:cNvPr name="TextBox 7" id="7"/>
          <p:cNvSpPr txBox="true"/>
          <p:nvPr/>
        </p:nvSpPr>
        <p:spPr>
          <a:xfrm rot="0">
            <a:off x="693096" y="996928"/>
            <a:ext cx="10128984" cy="881380"/>
          </a:xfrm>
          <a:prstGeom prst="rect">
            <a:avLst/>
          </a:prstGeom>
        </p:spPr>
        <p:txBody>
          <a:bodyPr anchor="t" rtlCol="false" tIns="0" lIns="0" bIns="0" rIns="0">
            <a:spAutoFit/>
          </a:bodyPr>
          <a:lstStyle/>
          <a:p>
            <a:pPr algn="l">
              <a:lnSpc>
                <a:spcPts val="5885"/>
              </a:lnSpc>
            </a:pPr>
            <a:r>
              <a:rPr lang="en-US" sz="5500">
                <a:solidFill>
                  <a:srgbClr val="5A798F"/>
                </a:solidFill>
                <a:latin typeface="Times New Roman Semi-Bold"/>
              </a:rPr>
              <a:t>RELATED BACKGROUND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F7FF"/>
        </a:solidFill>
      </p:bgPr>
    </p:bg>
    <p:spTree>
      <p:nvGrpSpPr>
        <p:cNvPr id="1" name=""/>
        <p:cNvGrpSpPr/>
        <p:nvPr/>
      </p:nvGrpSpPr>
      <p:grpSpPr>
        <a:xfrm>
          <a:off x="0" y="0"/>
          <a:ext cx="0" cy="0"/>
          <a:chOff x="0" y="0"/>
          <a:chExt cx="0" cy="0"/>
        </a:xfrm>
      </p:grpSpPr>
      <p:sp>
        <p:nvSpPr>
          <p:cNvPr name="Freeform 2" id="2"/>
          <p:cNvSpPr/>
          <p:nvPr/>
        </p:nvSpPr>
        <p:spPr>
          <a:xfrm flipH="false" flipV="false" rot="0">
            <a:off x="-3312665" y="757538"/>
            <a:ext cx="14729082" cy="2154128"/>
          </a:xfrm>
          <a:custGeom>
            <a:avLst/>
            <a:gdLst/>
            <a:ahLst/>
            <a:cxnLst/>
            <a:rect r="r" b="b" t="t" l="l"/>
            <a:pathLst>
              <a:path h="2154128" w="14729082">
                <a:moveTo>
                  <a:pt x="0" y="0"/>
                </a:moveTo>
                <a:lnTo>
                  <a:pt x="14729082" y="0"/>
                </a:lnTo>
                <a:lnTo>
                  <a:pt x="14729082" y="2154128"/>
                </a:lnTo>
                <a:lnTo>
                  <a:pt x="0" y="2154128"/>
                </a:lnTo>
                <a:lnTo>
                  <a:pt x="0" y="0"/>
                </a:lnTo>
                <a:close/>
              </a:path>
            </a:pathLst>
          </a:custGeom>
          <a:blipFill>
            <a:blip r:embed="rId2"/>
            <a:stretch>
              <a:fillRect l="0" t="0" r="0" b="0"/>
            </a:stretch>
          </a:blipFill>
        </p:spPr>
      </p:sp>
      <p:grpSp>
        <p:nvGrpSpPr>
          <p:cNvPr name="Group 3" id="3"/>
          <p:cNvGrpSpPr/>
          <p:nvPr/>
        </p:nvGrpSpPr>
        <p:grpSpPr>
          <a:xfrm rot="0">
            <a:off x="-921162" y="1022801"/>
            <a:ext cx="12078846" cy="1492763"/>
            <a:chOff x="0" y="0"/>
            <a:chExt cx="3288428" cy="406400"/>
          </a:xfrm>
        </p:grpSpPr>
        <p:sp>
          <p:nvSpPr>
            <p:cNvPr name="Freeform 4" id="4"/>
            <p:cNvSpPr/>
            <p:nvPr/>
          </p:nvSpPr>
          <p:spPr>
            <a:xfrm flipH="false" flipV="false" rot="0">
              <a:off x="0" y="0"/>
              <a:ext cx="3288428" cy="406400"/>
            </a:xfrm>
            <a:custGeom>
              <a:avLst/>
              <a:gdLst/>
              <a:ahLst/>
              <a:cxnLst/>
              <a:rect r="r" b="b" t="t" l="l"/>
              <a:pathLst>
                <a:path h="406400" w="3288428">
                  <a:moveTo>
                    <a:pt x="3085228" y="0"/>
                  </a:moveTo>
                  <a:cubicBezTo>
                    <a:pt x="3197452" y="0"/>
                    <a:pt x="3288428" y="90976"/>
                    <a:pt x="3288428" y="203200"/>
                  </a:cubicBezTo>
                  <a:cubicBezTo>
                    <a:pt x="3288428" y="315424"/>
                    <a:pt x="3197452" y="406400"/>
                    <a:pt x="308522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28575"/>
              <a:ext cx="3288428" cy="434975"/>
            </a:xfrm>
            <a:prstGeom prst="rect">
              <a:avLst/>
            </a:prstGeom>
          </p:spPr>
          <p:txBody>
            <a:bodyPr anchor="ctr" rtlCol="false" tIns="50800" lIns="50800" bIns="50800" rIns="50800"/>
            <a:lstStyle/>
            <a:p>
              <a:pPr algn="ctr">
                <a:lnSpc>
                  <a:spcPts val="1885"/>
                </a:lnSpc>
              </a:pPr>
            </a:p>
          </p:txBody>
        </p:sp>
      </p:grpSp>
      <p:sp>
        <p:nvSpPr>
          <p:cNvPr name="TextBox 6" id="6"/>
          <p:cNvSpPr txBox="true"/>
          <p:nvPr/>
        </p:nvSpPr>
        <p:spPr>
          <a:xfrm rot="0">
            <a:off x="725017" y="2958174"/>
            <a:ext cx="16534283" cy="4641849"/>
          </a:xfrm>
          <a:prstGeom prst="rect">
            <a:avLst/>
          </a:prstGeom>
        </p:spPr>
        <p:txBody>
          <a:bodyPr anchor="t" rtlCol="false" tIns="0" lIns="0" bIns="0" rIns="0">
            <a:spAutoFit/>
          </a:bodyPr>
          <a:lstStyle/>
          <a:p>
            <a:pPr algn="just">
              <a:lnSpc>
                <a:spcPts val="6125"/>
              </a:lnSpc>
            </a:pPr>
            <a:r>
              <a:rPr lang="en-US" sz="3500" spc="87">
                <a:solidFill>
                  <a:srgbClr val="2D3B44"/>
                </a:solidFill>
                <a:latin typeface="Times New Roman Medium"/>
              </a:rPr>
              <a:t>Users can anticipate a comprehensive travel rate scraping system that simplifies the process of accessing flight data from various sources. With a user-friendly dashboard interface, the system aims to streamline decision-making by presenting all relevant flight options efficiently. Cost savings, time efficiency, and enhanced user experience are expected outcomes, alongside scalability and reliability to accommodate future expansions.</a:t>
            </a:r>
          </a:p>
        </p:txBody>
      </p:sp>
      <p:sp>
        <p:nvSpPr>
          <p:cNvPr name="TextBox 7" id="7"/>
          <p:cNvSpPr txBox="true"/>
          <p:nvPr/>
        </p:nvSpPr>
        <p:spPr>
          <a:xfrm rot="0">
            <a:off x="725017" y="1374862"/>
            <a:ext cx="10128984" cy="881380"/>
          </a:xfrm>
          <a:prstGeom prst="rect">
            <a:avLst/>
          </a:prstGeom>
        </p:spPr>
        <p:txBody>
          <a:bodyPr anchor="t" rtlCol="false" tIns="0" lIns="0" bIns="0" rIns="0">
            <a:spAutoFit/>
          </a:bodyPr>
          <a:lstStyle/>
          <a:p>
            <a:pPr algn="l">
              <a:lnSpc>
                <a:spcPts val="5885"/>
              </a:lnSpc>
            </a:pPr>
            <a:r>
              <a:rPr lang="en-US" sz="5500">
                <a:solidFill>
                  <a:srgbClr val="5A798F"/>
                </a:solidFill>
                <a:latin typeface="Times New Roman Semi-Bold"/>
              </a:rPr>
              <a:t>EXPECTED  OUTCOME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DAF8TfSCMv8</dc:identifier>
  <dcterms:modified xsi:type="dcterms:W3CDTF">2011-08-01T06:04:30Z</dcterms:modified>
  <cp:revision>1</cp:revision>
  <dc:title>20162101014_Industry_PPT</dc:title>
</cp:coreProperties>
</file>